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33" r:id="rId2"/>
  </p:sldMasterIdLst>
  <p:notesMasterIdLst>
    <p:notesMasterId r:id="rId13"/>
  </p:notesMasterIdLst>
  <p:sldIdLst>
    <p:sldId id="405" r:id="rId3"/>
    <p:sldId id="414" r:id="rId4"/>
    <p:sldId id="417" r:id="rId5"/>
    <p:sldId id="418" r:id="rId6"/>
    <p:sldId id="415" r:id="rId7"/>
    <p:sldId id="426" r:id="rId8"/>
    <p:sldId id="424" r:id="rId9"/>
    <p:sldId id="420" r:id="rId10"/>
    <p:sldId id="422" r:id="rId11"/>
    <p:sldId id="428" r:id="rId12"/>
  </p:sldIdLst>
  <p:sldSz cx="9906000" cy="6858000" type="A4"/>
  <p:notesSz cx="7099300" cy="102346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F7F7F"/>
    <a:srgbClr val="5F2572"/>
    <a:srgbClr val="D5DBAC"/>
    <a:srgbClr val="91A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972" autoAdjust="0"/>
  </p:normalViewPr>
  <p:slideViewPr>
    <p:cSldViewPr showGuides="1">
      <p:cViewPr varScale="1">
        <p:scale>
          <a:sx n="117" d="100"/>
          <a:sy n="117" d="100"/>
        </p:scale>
        <p:origin x="-1032" y="-96"/>
      </p:cViewPr>
      <p:guideLst>
        <p:guide orient="horz" pos="618"/>
        <p:guide orient="horz" pos="2296"/>
        <p:guide orient="horz" pos="3974"/>
        <p:guide orient="horz" pos="119"/>
        <p:guide pos="3120"/>
        <p:guide pos="172"/>
        <p:guide pos="6068"/>
        <p:guide pos="3075"/>
        <p:guide pos="3165"/>
        <p:guide pos="1578"/>
        <p:guide pos="1669"/>
        <p:guide pos="4572"/>
        <p:guide pos="46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04C0497-0577-491E-812F-1D78A7B8067E}" type="datetimeFigureOut">
              <a:rPr lang="da-DK" smtClean="0"/>
              <a:pPr/>
              <a:t>11/04/13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6DFC76A-5DAB-4112-9D11-205A6337A069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157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Vi er alle</a:t>
            </a:r>
            <a:r>
              <a:rPr lang="da-DK" baseline="0" dirty="0" smtClean="0"/>
              <a:t> fokuseret på at løse dette…</a:t>
            </a:r>
          </a:p>
          <a:p>
            <a:endParaRPr lang="da-DK" baseline="0" dirty="0" smtClean="0"/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FC76A-5DAB-4112-9D11-205A6337A069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407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Urgency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FC76A-5DAB-4112-9D11-205A6337A06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690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465296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428868"/>
            <a:ext cx="9074150" cy="1000132"/>
          </a:xfrm>
        </p:spPr>
        <p:txBody>
          <a:bodyPr lIns="0" tIns="0" rIns="0" bIns="0" anchor="b" anchorCtr="0">
            <a:noAutofit/>
          </a:bodyPr>
          <a:lstStyle>
            <a:lvl1pPr algn="l">
              <a:defRPr sz="3400" baseline="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r>
              <a:rPr lang="en-GB" noProof="0" smtClean="0"/>
              <a:t>Write your title here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5925" y="3929066"/>
            <a:ext cx="9074150" cy="56089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Date and place (</a:t>
            </a:r>
            <a:r>
              <a:rPr lang="en-GB" noProof="0" dirty="0" err="1" smtClean="0"/>
              <a:t>fx</a:t>
            </a:r>
            <a:r>
              <a:rPr lang="en-GB" noProof="0" dirty="0" smtClean="0"/>
              <a:t> 29 January 2011)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925" y="3509191"/>
            <a:ext cx="9074150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lvl="0"/>
            <a:r>
              <a:rPr lang="en-GB" noProof="0" smtClean="0"/>
              <a:t>Write your subtitle here </a:t>
            </a:r>
            <a:endParaRPr lang="en-GB" noProof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273050" y="981075"/>
            <a:ext cx="9359900" cy="5327650"/>
          </a:xfrm>
        </p:spPr>
        <p:txBody>
          <a:bodyPr>
            <a:noAutofit/>
          </a:bodyPr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5"/>
            <a:ext cx="4571438" cy="5327650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61512" y="981075"/>
            <a:ext cx="4571438" cy="53276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GB" noProof="0" smtClean="0"/>
              <a:t>Sæt billede eller graf ind her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79488"/>
            <a:ext cx="4571438" cy="5329237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61512" y="979488"/>
            <a:ext cx="4571438" cy="5329237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usiness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5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104788" y="981075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273050" y="3789362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9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5104788" y="3789362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465296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428868"/>
            <a:ext cx="9074150" cy="1000132"/>
          </a:xfrm>
        </p:spPr>
        <p:txBody>
          <a:bodyPr lIns="0" tIns="0" rIns="0" bIns="0" anchor="b" anchorCtr="0">
            <a:noAutofit/>
          </a:bodyPr>
          <a:lstStyle>
            <a:lvl1pPr algn="l">
              <a:defRPr sz="340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r>
              <a:rPr lang="da-DK" noProof="0" smtClean="0"/>
              <a:t>Skriv titel her</a:t>
            </a:r>
            <a:endParaRPr lang="da-DK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5925" y="3929066"/>
            <a:ext cx="9074150" cy="56089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noProof="0" dirty="0" smtClean="0"/>
              <a:t>Skriv dato og sted her (fx 29. januar 2011)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925" y="3509191"/>
            <a:ext cx="9074150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lvl="0"/>
            <a:r>
              <a:rPr lang="da-DK" noProof="0" smtClean="0"/>
              <a:t>Skriv undertitel her</a:t>
            </a:r>
            <a:endParaRPr lang="da-DK" noProof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257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906000" cy="465296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5925" y="2428868"/>
            <a:ext cx="9074150" cy="1000132"/>
          </a:xfrm>
        </p:spPr>
        <p:txBody>
          <a:bodyPr lIns="0" tIns="0" rIns="0" bIns="0" anchor="b" anchorCtr="0">
            <a:noAutofit/>
          </a:bodyPr>
          <a:lstStyle>
            <a:lvl1pPr algn="l">
              <a:defRPr sz="3400" baseline="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r>
              <a:rPr lang="en-GB" noProof="0" smtClean="0"/>
              <a:t>Write your title here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5925" y="3929066"/>
            <a:ext cx="9074150" cy="560894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Date and place (</a:t>
            </a:r>
            <a:r>
              <a:rPr lang="en-GB" noProof="0" dirty="0" err="1" smtClean="0"/>
              <a:t>fx</a:t>
            </a:r>
            <a:r>
              <a:rPr lang="en-GB" noProof="0" dirty="0" smtClean="0"/>
              <a:t> 29 January 2011)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925" y="3509191"/>
            <a:ext cx="9074150" cy="276999"/>
          </a:xfrm>
        </p:spPr>
        <p:txBody>
          <a:bodyPr>
            <a:spAutoFit/>
          </a:bodyPr>
          <a:lstStyle>
            <a:lvl1pPr>
              <a:defRPr sz="1800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lvl="0"/>
            <a:r>
              <a:rPr lang="en-GB" noProof="0" smtClean="0"/>
              <a:t>Write your subtitle here </a:t>
            </a:r>
            <a:endParaRPr lang="en-GB" noProof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15925" y="3857628"/>
            <a:ext cx="9074150" cy="0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err="1" smtClean="0">
              <a:solidFill>
                <a:srgbClr val="FF8119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C9FC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C9FC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273050" y="981075"/>
            <a:ext cx="9359900" cy="5327650"/>
          </a:xfrm>
        </p:spPr>
        <p:txBody>
          <a:bodyPr>
            <a:noAutofit/>
          </a:bodyPr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C9FC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5"/>
            <a:ext cx="4571438" cy="5327650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61512" y="981075"/>
            <a:ext cx="4571438" cy="53276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GB" noProof="0" smtClean="0"/>
              <a:t>Sæt billede eller graf ind her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srgbClr val="7C9FC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79488"/>
            <a:ext cx="4571438" cy="5329237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061512" y="979488"/>
            <a:ext cx="4571438" cy="5329237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usiness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srgbClr val="7C9FC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273050" y="981075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5104788" y="981075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273050" y="3789362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9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5104788" y="3789362"/>
            <a:ext cx="4528162" cy="2519363"/>
          </a:xfrm>
        </p:spPr>
        <p:txBody>
          <a:bodyPr>
            <a:no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3050" y="123802"/>
            <a:ext cx="9359900" cy="71438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050" y="981075"/>
            <a:ext cx="9359899" cy="153888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050" y="6573709"/>
            <a:ext cx="39600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accent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noProof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68941" y="900104"/>
            <a:ext cx="9364009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8941" y="6381750"/>
            <a:ext cx="9366837" cy="0"/>
          </a:xfrm>
          <a:prstGeom prst="line">
            <a:avLst/>
          </a:prstGeom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142"/>
          <p:cNvGrpSpPr>
            <a:grpSpLocks/>
          </p:cNvGrpSpPr>
          <p:nvPr/>
        </p:nvGrpSpPr>
        <p:grpSpPr bwMode="auto">
          <a:xfrm rot="5400000">
            <a:off x="-222285" y="1003300"/>
            <a:ext cx="196850" cy="152400"/>
            <a:chOff x="315" y="-144"/>
            <a:chExt cx="124" cy="96"/>
          </a:xfrm>
        </p:grpSpPr>
        <p:sp>
          <p:nvSpPr>
            <p:cNvPr id="11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t"/>
            <a:lstStyle/>
            <a:p>
              <a:endParaRPr lang="en-GB" noProof="0"/>
            </a:p>
          </p:txBody>
        </p:sp>
        <p:sp>
          <p:nvSpPr>
            <p:cNvPr id="12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t"/>
            <a:lstStyle/>
            <a:p>
              <a:endParaRPr lang="en-GB" noProof="0"/>
            </a:p>
          </p:txBody>
        </p:sp>
      </p:grpSp>
      <p:grpSp>
        <p:nvGrpSpPr>
          <p:cNvPr id="6" name="Group 142"/>
          <p:cNvGrpSpPr>
            <a:grpSpLocks/>
          </p:cNvGrpSpPr>
          <p:nvPr/>
        </p:nvGrpSpPr>
        <p:grpSpPr bwMode="auto">
          <a:xfrm rot="16200000" flipV="1">
            <a:off x="-222285" y="6134100"/>
            <a:ext cx="196850" cy="152400"/>
            <a:chOff x="315" y="-144"/>
            <a:chExt cx="124" cy="96"/>
          </a:xfrm>
        </p:grpSpPr>
        <p:sp>
          <p:nvSpPr>
            <p:cNvPr id="14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  <p:sp>
          <p:nvSpPr>
            <p:cNvPr id="15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</p:grpSp>
      <p:sp>
        <p:nvSpPr>
          <p:cNvPr id="16" name="Line 148"/>
          <p:cNvSpPr>
            <a:spLocks noChangeShapeType="1"/>
          </p:cNvSpPr>
          <p:nvPr/>
        </p:nvSpPr>
        <p:spPr bwMode="auto">
          <a:xfrm rot="16200000">
            <a:off x="-146085" y="354647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noProof="0"/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4720446" y="6542931"/>
            <a:ext cx="465108" cy="153888"/>
          </a:xfrm>
          <a:prstGeom prst="rect">
            <a:avLst/>
          </a:prstGeom>
        </p:spPr>
        <p:txBody>
          <a:bodyPr vert="horz" wrap="square" lIns="0" tIns="0" rIns="0" bIns="0" rtlCol="0" anchor="ctr" anchorCtr="1">
            <a:spAutoFit/>
          </a:bodyPr>
          <a:lstStyle>
            <a:lvl1pPr algn="ctr">
              <a:defRPr sz="1000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DDF7D-0CEF-42FE-B359-C4D7CCC70143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7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19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  <p:sp>
          <p:nvSpPr>
            <p:cNvPr id="20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</p:grpSp>
      <p:grpSp>
        <p:nvGrpSpPr>
          <p:cNvPr id="10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22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  <p:sp>
          <p:nvSpPr>
            <p:cNvPr id="23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</p:grpSp>
      <p:sp>
        <p:nvSpPr>
          <p:cNvPr id="24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noProof="0"/>
          </a:p>
        </p:txBody>
      </p:sp>
      <p:grpSp>
        <p:nvGrpSpPr>
          <p:cNvPr id="13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26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  <p:sp>
          <p:nvSpPr>
            <p:cNvPr id="27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</p:grpSp>
      <p:grpSp>
        <p:nvGrpSpPr>
          <p:cNvPr id="18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30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  <p:sp>
          <p:nvSpPr>
            <p:cNvPr id="31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</p:grpSp>
      <p:sp>
        <p:nvSpPr>
          <p:cNvPr id="32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noProof="0"/>
          </a:p>
        </p:txBody>
      </p:sp>
      <p:grpSp>
        <p:nvGrpSpPr>
          <p:cNvPr id="34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35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  <p:sp>
          <p:nvSpPr>
            <p:cNvPr id="36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</p:grpSp>
      <p:grpSp>
        <p:nvGrpSpPr>
          <p:cNvPr id="37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38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  <p:sp>
          <p:nvSpPr>
            <p:cNvPr id="39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 noProof="0"/>
            </a:p>
          </p:txBody>
        </p:sp>
      </p:grpSp>
      <p:sp>
        <p:nvSpPr>
          <p:cNvPr id="40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3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766" r:id="rId8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80000" indent="-1800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775" indent="-1800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41338" indent="-182563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»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5963" indent="-174625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·"/>
        <a:defRPr sz="16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3050" y="123802"/>
            <a:ext cx="9359900" cy="71438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 noProof="0" smtClean="0"/>
              <a:t>Click to write your title here</a:t>
            </a:r>
            <a:br>
              <a:rPr lang="en-GB" noProof="0" smtClean="0"/>
            </a:br>
            <a:r>
              <a:rPr lang="en-GB" noProof="0" smtClean="0"/>
              <a:t>Max. 2 lines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050" y="981075"/>
            <a:ext cx="9359899" cy="153888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GB" noProof="0" smtClean="0"/>
              <a:t>Click to write here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050" y="6573709"/>
            <a:ext cx="396000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accent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>
              <a:solidFill>
                <a:srgbClr val="7C9FC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68941" y="900104"/>
            <a:ext cx="9364009" cy="0"/>
          </a:xfrm>
          <a:prstGeom prst="line">
            <a:avLst/>
          </a:prstGeom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8941" y="6381750"/>
            <a:ext cx="9366837" cy="0"/>
          </a:xfrm>
          <a:prstGeom prst="line">
            <a:avLst/>
          </a:prstGeom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142"/>
          <p:cNvGrpSpPr>
            <a:grpSpLocks/>
          </p:cNvGrpSpPr>
          <p:nvPr/>
        </p:nvGrpSpPr>
        <p:grpSpPr bwMode="auto">
          <a:xfrm rot="5400000">
            <a:off x="-222285" y="1003300"/>
            <a:ext cx="196850" cy="152400"/>
            <a:chOff x="315" y="-144"/>
            <a:chExt cx="124" cy="96"/>
          </a:xfrm>
        </p:grpSpPr>
        <p:sp>
          <p:nvSpPr>
            <p:cNvPr id="11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t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t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142"/>
          <p:cNvGrpSpPr>
            <a:grpSpLocks/>
          </p:cNvGrpSpPr>
          <p:nvPr/>
        </p:nvGrpSpPr>
        <p:grpSpPr bwMode="auto">
          <a:xfrm rot="16200000" flipV="1">
            <a:off x="-222285" y="6134100"/>
            <a:ext cx="196850" cy="152400"/>
            <a:chOff x="315" y="-144"/>
            <a:chExt cx="124" cy="96"/>
          </a:xfrm>
        </p:grpSpPr>
        <p:sp>
          <p:nvSpPr>
            <p:cNvPr id="14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5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6" name="Line 148"/>
          <p:cNvSpPr>
            <a:spLocks noChangeShapeType="1"/>
          </p:cNvSpPr>
          <p:nvPr/>
        </p:nvSpPr>
        <p:spPr bwMode="auto">
          <a:xfrm rot="16200000">
            <a:off x="-146085" y="354647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4720446" y="6542931"/>
            <a:ext cx="465108" cy="153888"/>
          </a:xfrm>
          <a:prstGeom prst="rect">
            <a:avLst/>
          </a:prstGeom>
        </p:spPr>
        <p:txBody>
          <a:bodyPr vert="horz" wrap="square" lIns="0" tIns="0" rIns="0" bIns="0" rtlCol="0" anchor="ctr" anchorCtr="1">
            <a:spAutoFit/>
          </a:bodyPr>
          <a:lstStyle>
            <a:lvl1pPr algn="ctr">
              <a:defRPr sz="1000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92DDF7D-0CEF-42FE-B359-C4D7CCC70143}" type="slidenum">
              <a:rPr lang="en-GB" smtClean="0">
                <a:solidFill>
                  <a:srgbClr val="7C9FC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7C9FCF"/>
              </a:solidFill>
            </a:endParaRPr>
          </a:p>
        </p:txBody>
      </p:sp>
      <p:grpSp>
        <p:nvGrpSpPr>
          <p:cNvPr id="7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19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0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22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3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24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grpSp>
        <p:nvGrpSpPr>
          <p:cNvPr id="13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26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27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30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1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32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  <p:grpSp>
        <p:nvGrpSpPr>
          <p:cNvPr id="21" name="Group 142"/>
          <p:cNvGrpSpPr>
            <a:grpSpLocks/>
          </p:cNvGrpSpPr>
          <p:nvPr/>
        </p:nvGrpSpPr>
        <p:grpSpPr bwMode="auto">
          <a:xfrm>
            <a:off x="273050" y="-206375"/>
            <a:ext cx="196850" cy="152400"/>
            <a:chOff x="315" y="-144"/>
            <a:chExt cx="124" cy="96"/>
          </a:xfrm>
        </p:grpSpPr>
        <p:sp>
          <p:nvSpPr>
            <p:cNvPr id="35" name="Line 143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6" name="Line 144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Group 145"/>
          <p:cNvGrpSpPr>
            <a:grpSpLocks/>
          </p:cNvGrpSpPr>
          <p:nvPr/>
        </p:nvGrpSpPr>
        <p:grpSpPr bwMode="auto">
          <a:xfrm flipH="1">
            <a:off x="9436100" y="-206375"/>
            <a:ext cx="196850" cy="152400"/>
            <a:chOff x="315" y="-144"/>
            <a:chExt cx="124" cy="96"/>
          </a:xfrm>
        </p:grpSpPr>
        <p:sp>
          <p:nvSpPr>
            <p:cNvPr id="38" name="Line 146"/>
            <p:cNvSpPr>
              <a:spLocks noChangeShapeType="1"/>
            </p:cNvSpPr>
            <p:nvPr userDrawn="1"/>
          </p:nvSpPr>
          <p:spPr bwMode="auto">
            <a:xfrm>
              <a:off x="315" y="-144"/>
              <a:ext cx="0" cy="9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" name="Line 147"/>
            <p:cNvSpPr>
              <a:spLocks noChangeShapeType="1"/>
            </p:cNvSpPr>
            <p:nvPr userDrawn="1"/>
          </p:nvSpPr>
          <p:spPr bwMode="auto">
            <a:xfrm rot="16200000">
              <a:off x="377" y="-158"/>
              <a:ext cx="0" cy="12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40" name="Line 148"/>
          <p:cNvSpPr>
            <a:spLocks noChangeShapeType="1"/>
          </p:cNvSpPr>
          <p:nvPr/>
        </p:nvSpPr>
        <p:spPr bwMode="auto">
          <a:xfrm>
            <a:off x="4953000" y="-250825"/>
            <a:ext cx="0" cy="1968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GB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80000" indent="-1800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58775" indent="-180000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41338" indent="-182563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»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15963" indent="-174625" algn="l" defTabSz="914400" rtl="0" eaLnBrk="1" latinLnBrk="0" hangingPunct="1">
        <a:spcBef>
          <a:spcPts val="600"/>
        </a:spcBef>
        <a:buClr>
          <a:schemeClr val="tx1"/>
        </a:buClr>
        <a:buFont typeface="Arial" pitchFamily="34" charset="0"/>
        <a:buChar char="·"/>
        <a:defRPr sz="16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jpe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Relationship Id="rId17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png"/><Relationship Id="rId7" Type="http://schemas.openxmlformats.org/officeDocument/2006/relationships/image" Target="../media/image15.jpeg"/><Relationship Id="rId8" Type="http://schemas.openxmlformats.org/officeDocument/2006/relationships/image" Target="../media/image16.png"/><Relationship Id="rId9" Type="http://schemas.openxmlformats.org/officeDocument/2006/relationships/image" Target="../media/image17.jpeg"/><Relationship Id="rId10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Visionen for</a:t>
            </a:r>
            <a:br>
              <a:rPr lang="da-DK" dirty="0" smtClean="0"/>
            </a:br>
            <a:r>
              <a:rPr lang="da-DK" dirty="0" smtClean="0"/>
              <a:t>CBS Student House</a:t>
            </a:r>
            <a:endParaRPr lang="da-DK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11. april</a:t>
            </a:r>
            <a:r>
              <a:rPr lang="da-DK" dirty="0" smtClean="0"/>
              <a:t> </a:t>
            </a:r>
            <a:r>
              <a:rPr lang="da-DK" dirty="0" smtClean="0"/>
              <a:t>2013</a:t>
            </a:r>
            <a:endParaRPr lang="da-DK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 smtClean="0"/>
              <a:t>Presentation for </a:t>
            </a:r>
            <a:r>
              <a:rPr lang="da-DK" dirty="0" smtClean="0"/>
              <a:t>CBS Board of Directors</a:t>
            </a:r>
            <a:endParaRPr lang="da-DK" dirty="0"/>
          </a:p>
        </p:txBody>
      </p:sp>
      <p:pic>
        <p:nvPicPr>
          <p:cNvPr id="5" name="Billed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803" y="-15765"/>
            <a:ext cx="3513197" cy="58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0032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CBS står overfor fire store udfordringer på kort sigt</a:t>
            </a:r>
            <a:endParaRPr lang="da-DK" dirty="0"/>
          </a:p>
        </p:txBody>
      </p:sp>
      <p:sp>
        <p:nvSpPr>
          <p:cNvPr id="3" name="Rectangle 2"/>
          <p:cNvSpPr/>
          <p:nvPr/>
        </p:nvSpPr>
        <p:spPr>
          <a:xfrm>
            <a:off x="273050" y="981075"/>
            <a:ext cx="4607942" cy="39600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1600" dirty="0" smtClean="0">
                <a:latin typeface="Arial" pitchFamily="34" charset="0"/>
                <a:cs typeface="Arial" pitchFamily="34" charset="0"/>
              </a:rPr>
              <a:t>CBS skal optage flere studerende …</a:t>
            </a:r>
            <a:endParaRPr lang="da-DK" sz="1600" dirty="0" smtClean="0">
              <a:solidFill>
                <a:schemeClr val="accent5"/>
              </a:solidFill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1019224" y="1979870"/>
            <a:ext cx="3115594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5400" b="1" dirty="0" smtClean="0">
                <a:latin typeface="Arial" pitchFamily="34" charset="0"/>
                <a:cs typeface="Arial" pitchFamily="34" charset="0"/>
              </a:rPr>
              <a:t>5 % ~ 800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da-DK" sz="1600" dirty="0" smtClean="0">
                <a:latin typeface="Arial" pitchFamily="34" charset="0"/>
                <a:cs typeface="Arial" pitchFamily="34" charset="0"/>
              </a:rPr>
            </a:br>
            <a:r>
              <a:rPr lang="da-DK" sz="1600" dirty="0">
                <a:latin typeface="Arial" pitchFamily="34" charset="0"/>
                <a:cs typeface="Arial" pitchFamily="34" charset="0"/>
              </a:rPr>
              <a:t>årlig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vækst	   stud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/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år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5008" y="983900"/>
            <a:ext cx="4607942" cy="39600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1600" dirty="0" smtClean="0">
                <a:latin typeface="Arial" pitchFamily="34" charset="0"/>
                <a:cs typeface="Arial" pitchFamily="34" charset="0"/>
              </a:rPr>
              <a:t>… og internationale studerende skal trives bedre</a:t>
            </a:r>
            <a:endParaRPr lang="da-DK" sz="1600" dirty="0">
              <a:solidFill>
                <a:schemeClr val="accent5"/>
              </a:solidFill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5025008" y="1486197"/>
            <a:ext cx="4607942" cy="193899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2800" b="1" dirty="0" smtClean="0">
                <a:latin typeface="Arial" pitchFamily="34" charset="0"/>
                <a:cs typeface="Arial" pitchFamily="34" charset="0"/>
              </a:rPr>
              <a:t>33 % 	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har ikke fået nogle danske venner</a:t>
            </a:r>
          </a:p>
          <a:p>
            <a:pPr marL="901700" lvl="1" indent="-901700" defTabSz="901700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2800" b="1" dirty="0" smtClean="0">
                <a:latin typeface="Arial" pitchFamily="34" charset="0"/>
                <a:cs typeface="Arial" pitchFamily="34" charset="0"/>
              </a:rPr>
              <a:t>50 %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oplever at danske studerende er dårlige til at inddrage dem</a:t>
            </a:r>
          </a:p>
          <a:p>
            <a:pPr marL="1168400" lvl="1" indent="-1168400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2800" b="1" dirty="0" smtClean="0">
                <a:latin typeface="Arial" pitchFamily="34" charset="0"/>
                <a:cs typeface="Arial" pitchFamily="34" charset="0"/>
              </a:rPr>
              <a:t>&gt;25 % 	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viser alvorlige tegn på ensomhed under deres uddannelse i Danmark.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5008" y="3659883"/>
            <a:ext cx="4607942" cy="39600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1600" dirty="0" smtClean="0">
                <a:latin typeface="Arial" pitchFamily="34" charset="0"/>
                <a:cs typeface="Arial" pitchFamily="34" charset="0"/>
              </a:rPr>
              <a:t>... og hjælpe studerende hurtigere igennem</a:t>
            </a:r>
            <a:endParaRPr lang="da-DK" sz="1600" dirty="0">
              <a:solidFill>
                <a:schemeClr val="accent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1980" y="3659883"/>
            <a:ext cx="4607942" cy="39600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 smtClean="0">
                <a:latin typeface="Arial" pitchFamily="34" charset="0"/>
                <a:cs typeface="Arial" pitchFamily="34" charset="0"/>
              </a:rPr>
              <a:t>CBS skal øge studentertilfredsheden …</a:t>
            </a:r>
            <a:endParaRPr lang="da-DK" sz="1600" dirty="0">
              <a:solidFill>
                <a:schemeClr val="accent5"/>
              </a:solidFill>
            </a:endParaRPr>
          </a:p>
        </p:txBody>
      </p:sp>
      <p:sp>
        <p:nvSpPr>
          <p:cNvPr id="15" name="Text Placeholder 2"/>
          <p:cNvSpPr txBox="1">
            <a:spLocks/>
          </p:cNvSpPr>
          <p:nvPr/>
        </p:nvSpPr>
        <p:spPr>
          <a:xfrm>
            <a:off x="5025008" y="3449319"/>
            <a:ext cx="4607942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1100" i="1" dirty="0" smtClean="0">
                <a:latin typeface="Arial" pitchFamily="34" charset="0"/>
                <a:cs typeface="Arial" pitchFamily="34" charset="0"/>
              </a:rPr>
              <a:t>Kilde: FIVU og </a:t>
            </a:r>
            <a:r>
              <a:rPr lang="da-DK" sz="1100" i="1" dirty="0" err="1" smtClean="0">
                <a:latin typeface="Arial" pitchFamily="34" charset="0"/>
                <a:cs typeface="Arial" pitchFamily="34" charset="0"/>
              </a:rPr>
              <a:t>DSF’s</a:t>
            </a:r>
            <a:r>
              <a:rPr lang="da-DK" sz="1100" i="1" dirty="0" smtClean="0">
                <a:latin typeface="Arial" pitchFamily="34" charset="0"/>
                <a:cs typeface="Arial" pitchFamily="34" charset="0"/>
              </a:rPr>
              <a:t> undersøgelse: Den Gode Velkomst 2012</a:t>
            </a:r>
          </a:p>
        </p:txBody>
      </p:sp>
      <p:sp>
        <p:nvSpPr>
          <p:cNvPr id="16" name="Content Placeholder 7"/>
          <p:cNvSpPr txBox="1">
            <a:spLocks/>
          </p:cNvSpPr>
          <p:nvPr/>
        </p:nvSpPr>
        <p:spPr>
          <a:xfrm>
            <a:off x="1865951" y="4122305"/>
            <a:ext cx="1440000" cy="717631"/>
          </a:xfrm>
          <a:prstGeom prst="wedgeRectCallout">
            <a:avLst>
              <a:gd name="adj1" fmla="val -7291"/>
              <a:gd name="adj2" fmla="val 79601"/>
            </a:avLst>
          </a:prstGeom>
          <a:solidFill>
            <a:schemeClr val="accent2"/>
          </a:solidFill>
          <a:ln>
            <a:solidFill>
              <a:schemeClr val="accent3"/>
            </a:solidFill>
          </a:ln>
        </p:spPr>
        <p:txBody>
          <a:bodyPr vert="horz" wrap="square" lIns="72000" tIns="72000" rIns="72000" bIns="7200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 smtClean="0"/>
              <a:t>Hvor kan min gruppe sidde?</a:t>
            </a:r>
          </a:p>
        </p:txBody>
      </p:sp>
      <p:grpSp>
        <p:nvGrpSpPr>
          <p:cNvPr id="17" name="Group 124"/>
          <p:cNvGrpSpPr/>
          <p:nvPr/>
        </p:nvGrpSpPr>
        <p:grpSpPr>
          <a:xfrm>
            <a:off x="2437371" y="5127509"/>
            <a:ext cx="329120" cy="1094958"/>
            <a:chOff x="6921091" y="2324534"/>
            <a:chExt cx="247650" cy="823913"/>
          </a:xfrm>
        </p:grpSpPr>
        <p:sp>
          <p:nvSpPr>
            <p:cNvPr id="18" name="Freeform 553"/>
            <p:cNvSpPr>
              <a:spLocks/>
            </p:cNvSpPr>
            <p:nvPr/>
          </p:nvSpPr>
          <p:spPr bwMode="auto">
            <a:xfrm>
              <a:off x="7122703" y="2761097"/>
              <a:ext cx="6350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4"/>
                </a:cxn>
                <a:cxn ang="0">
                  <a:pos x="10" y="0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lnTo>
                    <a:pt x="2" y="4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C6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19" name="Freeform 608"/>
            <p:cNvSpPr>
              <a:spLocks noEditPoints="1"/>
            </p:cNvSpPr>
            <p:nvPr/>
          </p:nvSpPr>
          <p:spPr bwMode="auto">
            <a:xfrm>
              <a:off x="6921091" y="2324534"/>
              <a:ext cx="247650" cy="823913"/>
            </a:xfrm>
            <a:custGeom>
              <a:avLst/>
              <a:gdLst/>
              <a:ahLst/>
              <a:cxnLst>
                <a:cxn ang="0">
                  <a:pos x="280" y="191"/>
                </a:cxn>
                <a:cxn ang="0">
                  <a:pos x="224" y="161"/>
                </a:cxn>
                <a:cxn ang="0">
                  <a:pos x="198" y="144"/>
                </a:cxn>
                <a:cxn ang="0">
                  <a:pos x="189" y="133"/>
                </a:cxn>
                <a:cxn ang="0">
                  <a:pos x="191" y="112"/>
                </a:cxn>
                <a:cxn ang="0">
                  <a:pos x="208" y="75"/>
                </a:cxn>
                <a:cxn ang="0">
                  <a:pos x="206" y="30"/>
                </a:cxn>
                <a:cxn ang="0">
                  <a:pos x="178" y="2"/>
                </a:cxn>
                <a:cxn ang="0">
                  <a:pos x="146" y="4"/>
                </a:cxn>
                <a:cxn ang="0">
                  <a:pos x="124" y="21"/>
                </a:cxn>
                <a:cxn ang="0">
                  <a:pos x="118" y="41"/>
                </a:cxn>
                <a:cxn ang="0">
                  <a:pos x="116" y="62"/>
                </a:cxn>
                <a:cxn ang="0">
                  <a:pos x="114" y="81"/>
                </a:cxn>
                <a:cxn ang="0">
                  <a:pos x="125" y="101"/>
                </a:cxn>
                <a:cxn ang="0">
                  <a:pos x="125" y="129"/>
                </a:cxn>
                <a:cxn ang="0">
                  <a:pos x="109" y="144"/>
                </a:cxn>
                <a:cxn ang="0">
                  <a:pos x="47" y="174"/>
                </a:cxn>
                <a:cxn ang="0">
                  <a:pos x="38" y="181"/>
                </a:cxn>
                <a:cxn ang="0">
                  <a:pos x="21" y="217"/>
                </a:cxn>
                <a:cxn ang="0">
                  <a:pos x="0" y="334"/>
                </a:cxn>
                <a:cxn ang="0">
                  <a:pos x="8" y="374"/>
                </a:cxn>
                <a:cxn ang="0">
                  <a:pos x="40" y="417"/>
                </a:cxn>
                <a:cxn ang="0">
                  <a:pos x="55" y="463"/>
                </a:cxn>
                <a:cxn ang="0">
                  <a:pos x="51" y="542"/>
                </a:cxn>
                <a:cxn ang="0">
                  <a:pos x="56" y="599"/>
                </a:cxn>
                <a:cxn ang="0">
                  <a:pos x="53" y="829"/>
                </a:cxn>
                <a:cxn ang="0">
                  <a:pos x="51" y="909"/>
                </a:cxn>
                <a:cxn ang="0">
                  <a:pos x="60" y="978"/>
                </a:cxn>
                <a:cxn ang="0">
                  <a:pos x="36" y="1020"/>
                </a:cxn>
                <a:cxn ang="0">
                  <a:pos x="53" y="1033"/>
                </a:cxn>
                <a:cxn ang="0">
                  <a:pos x="81" y="1029"/>
                </a:cxn>
                <a:cxn ang="0">
                  <a:pos x="118" y="999"/>
                </a:cxn>
                <a:cxn ang="0">
                  <a:pos x="127" y="980"/>
                </a:cxn>
                <a:cxn ang="0">
                  <a:pos x="131" y="945"/>
                </a:cxn>
                <a:cxn ang="0">
                  <a:pos x="135" y="687"/>
                </a:cxn>
                <a:cxn ang="0">
                  <a:pos x="146" y="585"/>
                </a:cxn>
                <a:cxn ang="0">
                  <a:pos x="148" y="579"/>
                </a:cxn>
                <a:cxn ang="0">
                  <a:pos x="167" y="693"/>
                </a:cxn>
                <a:cxn ang="0">
                  <a:pos x="168" y="861"/>
                </a:cxn>
                <a:cxn ang="0">
                  <a:pos x="167" y="988"/>
                </a:cxn>
                <a:cxn ang="0">
                  <a:pos x="178" y="995"/>
                </a:cxn>
                <a:cxn ang="0">
                  <a:pos x="176" y="1014"/>
                </a:cxn>
                <a:cxn ang="0">
                  <a:pos x="185" y="1034"/>
                </a:cxn>
                <a:cxn ang="0">
                  <a:pos x="215" y="1038"/>
                </a:cxn>
                <a:cxn ang="0">
                  <a:pos x="232" y="1018"/>
                </a:cxn>
                <a:cxn ang="0">
                  <a:pos x="223" y="984"/>
                </a:cxn>
                <a:cxn ang="0">
                  <a:pos x="230" y="859"/>
                </a:cxn>
                <a:cxn ang="0">
                  <a:pos x="236" y="697"/>
                </a:cxn>
                <a:cxn ang="0">
                  <a:pos x="249" y="543"/>
                </a:cxn>
                <a:cxn ang="0">
                  <a:pos x="258" y="523"/>
                </a:cxn>
                <a:cxn ang="0">
                  <a:pos x="277" y="448"/>
                </a:cxn>
                <a:cxn ang="0">
                  <a:pos x="314" y="344"/>
                </a:cxn>
                <a:cxn ang="0">
                  <a:pos x="303" y="273"/>
                </a:cxn>
                <a:cxn ang="0">
                  <a:pos x="64" y="355"/>
                </a:cxn>
                <a:cxn ang="0">
                  <a:pos x="56" y="336"/>
                </a:cxn>
                <a:cxn ang="0">
                  <a:pos x="64" y="334"/>
                </a:cxn>
                <a:cxn ang="0">
                  <a:pos x="256" y="351"/>
                </a:cxn>
                <a:cxn ang="0">
                  <a:pos x="249" y="338"/>
                </a:cxn>
                <a:cxn ang="0">
                  <a:pos x="256" y="351"/>
                </a:cxn>
              </a:cxnLst>
              <a:rect l="0" t="0" r="r" b="b"/>
              <a:pathLst>
                <a:path w="314" h="1038">
                  <a:moveTo>
                    <a:pt x="288" y="207"/>
                  </a:moveTo>
                  <a:lnTo>
                    <a:pt x="288" y="207"/>
                  </a:lnTo>
                  <a:lnTo>
                    <a:pt x="284" y="196"/>
                  </a:lnTo>
                  <a:lnTo>
                    <a:pt x="280" y="191"/>
                  </a:lnTo>
                  <a:lnTo>
                    <a:pt x="275" y="185"/>
                  </a:lnTo>
                  <a:lnTo>
                    <a:pt x="267" y="179"/>
                  </a:lnTo>
                  <a:lnTo>
                    <a:pt x="256" y="174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09" y="153"/>
                  </a:lnTo>
                  <a:lnTo>
                    <a:pt x="204" y="148"/>
                  </a:lnTo>
                  <a:lnTo>
                    <a:pt x="198" y="144"/>
                  </a:lnTo>
                  <a:lnTo>
                    <a:pt x="198" y="144"/>
                  </a:lnTo>
                  <a:lnTo>
                    <a:pt x="196" y="140"/>
                  </a:lnTo>
                  <a:lnTo>
                    <a:pt x="189" y="133"/>
                  </a:lnTo>
                  <a:lnTo>
                    <a:pt x="189" y="133"/>
                  </a:lnTo>
                  <a:lnTo>
                    <a:pt x="185" y="127"/>
                  </a:lnTo>
                  <a:lnTo>
                    <a:pt x="185" y="122"/>
                  </a:lnTo>
                  <a:lnTo>
                    <a:pt x="187" y="116"/>
                  </a:lnTo>
                  <a:lnTo>
                    <a:pt x="191" y="112"/>
                  </a:lnTo>
                  <a:lnTo>
                    <a:pt x="191" y="112"/>
                  </a:lnTo>
                  <a:lnTo>
                    <a:pt x="198" y="105"/>
                  </a:lnTo>
                  <a:lnTo>
                    <a:pt x="204" y="90"/>
                  </a:lnTo>
                  <a:lnTo>
                    <a:pt x="208" y="75"/>
                  </a:lnTo>
                  <a:lnTo>
                    <a:pt x="209" y="58"/>
                  </a:lnTo>
                  <a:lnTo>
                    <a:pt x="209" y="58"/>
                  </a:lnTo>
                  <a:lnTo>
                    <a:pt x="208" y="39"/>
                  </a:lnTo>
                  <a:lnTo>
                    <a:pt x="206" y="30"/>
                  </a:lnTo>
                  <a:lnTo>
                    <a:pt x="202" y="21"/>
                  </a:lnTo>
                  <a:lnTo>
                    <a:pt x="196" y="13"/>
                  </a:lnTo>
                  <a:lnTo>
                    <a:pt x="189" y="6"/>
                  </a:lnTo>
                  <a:lnTo>
                    <a:pt x="178" y="2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53" y="0"/>
                  </a:lnTo>
                  <a:lnTo>
                    <a:pt x="146" y="4"/>
                  </a:lnTo>
                  <a:lnTo>
                    <a:pt x="139" y="6"/>
                  </a:lnTo>
                  <a:lnTo>
                    <a:pt x="133" y="11"/>
                  </a:lnTo>
                  <a:lnTo>
                    <a:pt x="127" y="15"/>
                  </a:lnTo>
                  <a:lnTo>
                    <a:pt x="124" y="21"/>
                  </a:lnTo>
                  <a:lnTo>
                    <a:pt x="120" y="26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8" y="41"/>
                  </a:lnTo>
                  <a:lnTo>
                    <a:pt x="118" y="53"/>
                  </a:lnTo>
                  <a:lnTo>
                    <a:pt x="118" y="53"/>
                  </a:lnTo>
                  <a:lnTo>
                    <a:pt x="118" y="58"/>
                  </a:lnTo>
                  <a:lnTo>
                    <a:pt x="116" y="62"/>
                  </a:lnTo>
                  <a:lnTo>
                    <a:pt x="114" y="67"/>
                  </a:lnTo>
                  <a:lnTo>
                    <a:pt x="114" y="73"/>
                  </a:lnTo>
                  <a:lnTo>
                    <a:pt x="114" y="73"/>
                  </a:lnTo>
                  <a:lnTo>
                    <a:pt x="114" y="81"/>
                  </a:lnTo>
                  <a:lnTo>
                    <a:pt x="118" y="88"/>
                  </a:lnTo>
                  <a:lnTo>
                    <a:pt x="118" y="88"/>
                  </a:lnTo>
                  <a:lnTo>
                    <a:pt x="122" y="95"/>
                  </a:lnTo>
                  <a:lnTo>
                    <a:pt x="125" y="101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7" y="123"/>
                  </a:lnTo>
                  <a:lnTo>
                    <a:pt x="125" y="129"/>
                  </a:lnTo>
                  <a:lnTo>
                    <a:pt x="122" y="131"/>
                  </a:lnTo>
                  <a:lnTo>
                    <a:pt x="118" y="135"/>
                  </a:lnTo>
                  <a:lnTo>
                    <a:pt x="118" y="135"/>
                  </a:lnTo>
                  <a:lnTo>
                    <a:pt x="109" y="144"/>
                  </a:lnTo>
                  <a:lnTo>
                    <a:pt x="96" y="151"/>
                  </a:lnTo>
                  <a:lnTo>
                    <a:pt x="96" y="151"/>
                  </a:lnTo>
                  <a:lnTo>
                    <a:pt x="73" y="163"/>
                  </a:lnTo>
                  <a:lnTo>
                    <a:pt x="47" y="174"/>
                  </a:lnTo>
                  <a:lnTo>
                    <a:pt x="47" y="174"/>
                  </a:lnTo>
                  <a:lnTo>
                    <a:pt x="42" y="179"/>
                  </a:lnTo>
                  <a:lnTo>
                    <a:pt x="38" y="181"/>
                  </a:lnTo>
                  <a:lnTo>
                    <a:pt x="38" y="181"/>
                  </a:lnTo>
                  <a:lnTo>
                    <a:pt x="34" y="187"/>
                  </a:lnTo>
                  <a:lnTo>
                    <a:pt x="34" y="187"/>
                  </a:lnTo>
                  <a:lnTo>
                    <a:pt x="27" y="200"/>
                  </a:lnTo>
                  <a:lnTo>
                    <a:pt x="21" y="217"/>
                  </a:lnTo>
                  <a:lnTo>
                    <a:pt x="15" y="237"/>
                  </a:lnTo>
                  <a:lnTo>
                    <a:pt x="12" y="258"/>
                  </a:lnTo>
                  <a:lnTo>
                    <a:pt x="4" y="301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0" y="351"/>
                  </a:lnTo>
                  <a:lnTo>
                    <a:pt x="2" y="362"/>
                  </a:lnTo>
                  <a:lnTo>
                    <a:pt x="8" y="374"/>
                  </a:lnTo>
                  <a:lnTo>
                    <a:pt x="14" y="383"/>
                  </a:lnTo>
                  <a:lnTo>
                    <a:pt x="27" y="400"/>
                  </a:lnTo>
                  <a:lnTo>
                    <a:pt x="40" y="417"/>
                  </a:lnTo>
                  <a:lnTo>
                    <a:pt x="40" y="417"/>
                  </a:lnTo>
                  <a:lnTo>
                    <a:pt x="45" y="428"/>
                  </a:lnTo>
                  <a:lnTo>
                    <a:pt x="49" y="439"/>
                  </a:lnTo>
                  <a:lnTo>
                    <a:pt x="55" y="463"/>
                  </a:lnTo>
                  <a:lnTo>
                    <a:pt x="55" y="463"/>
                  </a:lnTo>
                  <a:lnTo>
                    <a:pt x="51" y="495"/>
                  </a:lnTo>
                  <a:lnTo>
                    <a:pt x="51" y="495"/>
                  </a:lnTo>
                  <a:lnTo>
                    <a:pt x="49" y="534"/>
                  </a:lnTo>
                  <a:lnTo>
                    <a:pt x="51" y="542"/>
                  </a:lnTo>
                  <a:lnTo>
                    <a:pt x="53" y="543"/>
                  </a:lnTo>
                  <a:lnTo>
                    <a:pt x="55" y="545"/>
                  </a:lnTo>
                  <a:lnTo>
                    <a:pt x="55" y="545"/>
                  </a:lnTo>
                  <a:lnTo>
                    <a:pt x="56" y="599"/>
                  </a:lnTo>
                  <a:lnTo>
                    <a:pt x="58" y="711"/>
                  </a:lnTo>
                  <a:lnTo>
                    <a:pt x="58" y="711"/>
                  </a:lnTo>
                  <a:lnTo>
                    <a:pt x="56" y="771"/>
                  </a:lnTo>
                  <a:lnTo>
                    <a:pt x="53" y="829"/>
                  </a:lnTo>
                  <a:lnTo>
                    <a:pt x="51" y="878"/>
                  </a:lnTo>
                  <a:lnTo>
                    <a:pt x="51" y="896"/>
                  </a:lnTo>
                  <a:lnTo>
                    <a:pt x="51" y="909"/>
                  </a:lnTo>
                  <a:lnTo>
                    <a:pt x="51" y="909"/>
                  </a:lnTo>
                  <a:lnTo>
                    <a:pt x="58" y="950"/>
                  </a:lnTo>
                  <a:lnTo>
                    <a:pt x="60" y="967"/>
                  </a:lnTo>
                  <a:lnTo>
                    <a:pt x="60" y="978"/>
                  </a:lnTo>
                  <a:lnTo>
                    <a:pt x="60" y="978"/>
                  </a:lnTo>
                  <a:lnTo>
                    <a:pt x="56" y="988"/>
                  </a:lnTo>
                  <a:lnTo>
                    <a:pt x="47" y="1003"/>
                  </a:lnTo>
                  <a:lnTo>
                    <a:pt x="38" y="1016"/>
                  </a:lnTo>
                  <a:lnTo>
                    <a:pt x="36" y="1020"/>
                  </a:lnTo>
                  <a:lnTo>
                    <a:pt x="36" y="1023"/>
                  </a:lnTo>
                  <a:lnTo>
                    <a:pt x="36" y="1023"/>
                  </a:lnTo>
                  <a:lnTo>
                    <a:pt x="42" y="1027"/>
                  </a:lnTo>
                  <a:lnTo>
                    <a:pt x="53" y="1033"/>
                  </a:lnTo>
                  <a:lnTo>
                    <a:pt x="60" y="1034"/>
                  </a:lnTo>
                  <a:lnTo>
                    <a:pt x="68" y="1034"/>
                  </a:lnTo>
                  <a:lnTo>
                    <a:pt x="73" y="1033"/>
                  </a:lnTo>
                  <a:lnTo>
                    <a:pt x="81" y="1029"/>
                  </a:lnTo>
                  <a:lnTo>
                    <a:pt x="81" y="1029"/>
                  </a:lnTo>
                  <a:lnTo>
                    <a:pt x="103" y="1010"/>
                  </a:lnTo>
                  <a:lnTo>
                    <a:pt x="118" y="999"/>
                  </a:lnTo>
                  <a:lnTo>
                    <a:pt x="118" y="999"/>
                  </a:lnTo>
                  <a:lnTo>
                    <a:pt x="124" y="995"/>
                  </a:lnTo>
                  <a:lnTo>
                    <a:pt x="125" y="992"/>
                  </a:lnTo>
                  <a:lnTo>
                    <a:pt x="127" y="986"/>
                  </a:lnTo>
                  <a:lnTo>
                    <a:pt x="127" y="980"/>
                  </a:lnTo>
                  <a:lnTo>
                    <a:pt x="127" y="980"/>
                  </a:lnTo>
                  <a:lnTo>
                    <a:pt x="129" y="964"/>
                  </a:lnTo>
                  <a:lnTo>
                    <a:pt x="131" y="945"/>
                  </a:lnTo>
                  <a:lnTo>
                    <a:pt x="131" y="945"/>
                  </a:lnTo>
                  <a:lnTo>
                    <a:pt x="131" y="825"/>
                  </a:lnTo>
                  <a:lnTo>
                    <a:pt x="131" y="741"/>
                  </a:lnTo>
                  <a:lnTo>
                    <a:pt x="133" y="708"/>
                  </a:lnTo>
                  <a:lnTo>
                    <a:pt x="135" y="687"/>
                  </a:lnTo>
                  <a:lnTo>
                    <a:pt x="135" y="687"/>
                  </a:lnTo>
                  <a:lnTo>
                    <a:pt x="139" y="652"/>
                  </a:lnTo>
                  <a:lnTo>
                    <a:pt x="142" y="613"/>
                  </a:lnTo>
                  <a:lnTo>
                    <a:pt x="146" y="585"/>
                  </a:lnTo>
                  <a:lnTo>
                    <a:pt x="148" y="579"/>
                  </a:lnTo>
                  <a:lnTo>
                    <a:pt x="148" y="577"/>
                  </a:lnTo>
                  <a:lnTo>
                    <a:pt x="148" y="579"/>
                  </a:lnTo>
                  <a:lnTo>
                    <a:pt x="148" y="579"/>
                  </a:lnTo>
                  <a:lnTo>
                    <a:pt x="153" y="599"/>
                  </a:lnTo>
                  <a:lnTo>
                    <a:pt x="157" y="633"/>
                  </a:lnTo>
                  <a:lnTo>
                    <a:pt x="167" y="693"/>
                  </a:lnTo>
                  <a:lnTo>
                    <a:pt x="167" y="693"/>
                  </a:lnTo>
                  <a:lnTo>
                    <a:pt x="168" y="723"/>
                  </a:lnTo>
                  <a:lnTo>
                    <a:pt x="168" y="767"/>
                  </a:lnTo>
                  <a:lnTo>
                    <a:pt x="168" y="861"/>
                  </a:lnTo>
                  <a:lnTo>
                    <a:pt x="168" y="861"/>
                  </a:lnTo>
                  <a:lnTo>
                    <a:pt x="168" y="919"/>
                  </a:lnTo>
                  <a:lnTo>
                    <a:pt x="168" y="962"/>
                  </a:lnTo>
                  <a:lnTo>
                    <a:pt x="168" y="962"/>
                  </a:lnTo>
                  <a:lnTo>
                    <a:pt x="167" y="988"/>
                  </a:lnTo>
                  <a:lnTo>
                    <a:pt x="167" y="993"/>
                  </a:lnTo>
                  <a:lnTo>
                    <a:pt x="170" y="995"/>
                  </a:lnTo>
                  <a:lnTo>
                    <a:pt x="170" y="995"/>
                  </a:lnTo>
                  <a:lnTo>
                    <a:pt x="178" y="995"/>
                  </a:lnTo>
                  <a:lnTo>
                    <a:pt x="178" y="997"/>
                  </a:lnTo>
                  <a:lnTo>
                    <a:pt x="178" y="1005"/>
                  </a:lnTo>
                  <a:lnTo>
                    <a:pt x="178" y="1005"/>
                  </a:lnTo>
                  <a:lnTo>
                    <a:pt x="176" y="1014"/>
                  </a:lnTo>
                  <a:lnTo>
                    <a:pt x="176" y="1020"/>
                  </a:lnTo>
                  <a:lnTo>
                    <a:pt x="176" y="1025"/>
                  </a:lnTo>
                  <a:lnTo>
                    <a:pt x="180" y="1031"/>
                  </a:lnTo>
                  <a:lnTo>
                    <a:pt x="185" y="1034"/>
                  </a:lnTo>
                  <a:lnTo>
                    <a:pt x="195" y="1038"/>
                  </a:lnTo>
                  <a:lnTo>
                    <a:pt x="209" y="1038"/>
                  </a:lnTo>
                  <a:lnTo>
                    <a:pt x="209" y="1038"/>
                  </a:lnTo>
                  <a:lnTo>
                    <a:pt x="215" y="1038"/>
                  </a:lnTo>
                  <a:lnTo>
                    <a:pt x="223" y="1036"/>
                  </a:lnTo>
                  <a:lnTo>
                    <a:pt x="228" y="1033"/>
                  </a:lnTo>
                  <a:lnTo>
                    <a:pt x="232" y="1027"/>
                  </a:lnTo>
                  <a:lnTo>
                    <a:pt x="232" y="1018"/>
                  </a:lnTo>
                  <a:lnTo>
                    <a:pt x="230" y="1005"/>
                  </a:lnTo>
                  <a:lnTo>
                    <a:pt x="221" y="986"/>
                  </a:lnTo>
                  <a:lnTo>
                    <a:pt x="221" y="986"/>
                  </a:lnTo>
                  <a:lnTo>
                    <a:pt x="223" y="984"/>
                  </a:lnTo>
                  <a:lnTo>
                    <a:pt x="224" y="978"/>
                  </a:lnTo>
                  <a:lnTo>
                    <a:pt x="224" y="973"/>
                  </a:lnTo>
                  <a:lnTo>
                    <a:pt x="224" y="973"/>
                  </a:lnTo>
                  <a:lnTo>
                    <a:pt x="230" y="859"/>
                  </a:lnTo>
                  <a:lnTo>
                    <a:pt x="234" y="782"/>
                  </a:lnTo>
                  <a:lnTo>
                    <a:pt x="234" y="736"/>
                  </a:lnTo>
                  <a:lnTo>
                    <a:pt x="234" y="736"/>
                  </a:lnTo>
                  <a:lnTo>
                    <a:pt x="236" y="697"/>
                  </a:lnTo>
                  <a:lnTo>
                    <a:pt x="237" y="635"/>
                  </a:lnTo>
                  <a:lnTo>
                    <a:pt x="243" y="575"/>
                  </a:lnTo>
                  <a:lnTo>
                    <a:pt x="245" y="555"/>
                  </a:lnTo>
                  <a:lnTo>
                    <a:pt x="249" y="543"/>
                  </a:lnTo>
                  <a:lnTo>
                    <a:pt x="249" y="543"/>
                  </a:lnTo>
                  <a:lnTo>
                    <a:pt x="256" y="534"/>
                  </a:lnTo>
                  <a:lnTo>
                    <a:pt x="258" y="530"/>
                  </a:lnTo>
                  <a:lnTo>
                    <a:pt x="258" y="523"/>
                  </a:lnTo>
                  <a:lnTo>
                    <a:pt x="258" y="523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77" y="448"/>
                  </a:lnTo>
                  <a:lnTo>
                    <a:pt x="277" y="448"/>
                  </a:lnTo>
                  <a:lnTo>
                    <a:pt x="301" y="387"/>
                  </a:lnTo>
                  <a:lnTo>
                    <a:pt x="310" y="362"/>
                  </a:lnTo>
                  <a:lnTo>
                    <a:pt x="314" y="344"/>
                  </a:lnTo>
                  <a:lnTo>
                    <a:pt x="314" y="344"/>
                  </a:lnTo>
                  <a:lnTo>
                    <a:pt x="314" y="333"/>
                  </a:lnTo>
                  <a:lnTo>
                    <a:pt x="310" y="316"/>
                  </a:lnTo>
                  <a:lnTo>
                    <a:pt x="303" y="273"/>
                  </a:lnTo>
                  <a:lnTo>
                    <a:pt x="288" y="207"/>
                  </a:lnTo>
                  <a:lnTo>
                    <a:pt x="288" y="207"/>
                  </a:lnTo>
                  <a:close/>
                  <a:moveTo>
                    <a:pt x="64" y="355"/>
                  </a:moveTo>
                  <a:lnTo>
                    <a:pt x="64" y="355"/>
                  </a:lnTo>
                  <a:lnTo>
                    <a:pt x="58" y="349"/>
                  </a:lnTo>
                  <a:lnTo>
                    <a:pt x="56" y="342"/>
                  </a:lnTo>
                  <a:lnTo>
                    <a:pt x="56" y="342"/>
                  </a:lnTo>
                  <a:lnTo>
                    <a:pt x="56" y="336"/>
                  </a:lnTo>
                  <a:lnTo>
                    <a:pt x="58" y="329"/>
                  </a:lnTo>
                  <a:lnTo>
                    <a:pt x="66" y="318"/>
                  </a:lnTo>
                  <a:lnTo>
                    <a:pt x="66" y="318"/>
                  </a:lnTo>
                  <a:lnTo>
                    <a:pt x="64" y="334"/>
                  </a:lnTo>
                  <a:lnTo>
                    <a:pt x="64" y="355"/>
                  </a:lnTo>
                  <a:lnTo>
                    <a:pt x="64" y="355"/>
                  </a:lnTo>
                  <a:close/>
                  <a:moveTo>
                    <a:pt x="256" y="351"/>
                  </a:moveTo>
                  <a:lnTo>
                    <a:pt x="256" y="351"/>
                  </a:lnTo>
                  <a:lnTo>
                    <a:pt x="249" y="368"/>
                  </a:lnTo>
                  <a:lnTo>
                    <a:pt x="249" y="368"/>
                  </a:lnTo>
                  <a:lnTo>
                    <a:pt x="249" y="338"/>
                  </a:lnTo>
                  <a:lnTo>
                    <a:pt x="249" y="338"/>
                  </a:lnTo>
                  <a:lnTo>
                    <a:pt x="254" y="346"/>
                  </a:lnTo>
                  <a:lnTo>
                    <a:pt x="256" y="349"/>
                  </a:lnTo>
                  <a:lnTo>
                    <a:pt x="256" y="351"/>
                  </a:lnTo>
                  <a:lnTo>
                    <a:pt x="256" y="35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0" name="Freeform 609"/>
            <p:cNvSpPr>
              <a:spLocks/>
            </p:cNvSpPr>
            <p:nvPr/>
          </p:nvSpPr>
          <p:spPr bwMode="auto">
            <a:xfrm>
              <a:off x="7005228" y="2422959"/>
              <a:ext cx="73025" cy="266700"/>
            </a:xfrm>
            <a:custGeom>
              <a:avLst/>
              <a:gdLst/>
              <a:ahLst/>
              <a:cxnLst>
                <a:cxn ang="0">
                  <a:pos x="88" y="8"/>
                </a:cxn>
                <a:cxn ang="0">
                  <a:pos x="88" y="8"/>
                </a:cxn>
                <a:cxn ang="0">
                  <a:pos x="91" y="17"/>
                </a:cxn>
                <a:cxn ang="0">
                  <a:pos x="91" y="17"/>
                </a:cxn>
                <a:cxn ang="0">
                  <a:pos x="91" y="60"/>
                </a:cxn>
                <a:cxn ang="0">
                  <a:pos x="89" y="97"/>
                </a:cxn>
                <a:cxn ang="0">
                  <a:pos x="88" y="114"/>
                </a:cxn>
                <a:cxn ang="0">
                  <a:pos x="86" y="129"/>
                </a:cxn>
                <a:cxn ang="0">
                  <a:pos x="86" y="129"/>
                </a:cxn>
                <a:cxn ang="0">
                  <a:pos x="67" y="215"/>
                </a:cxn>
                <a:cxn ang="0">
                  <a:pos x="58" y="265"/>
                </a:cxn>
                <a:cxn ang="0">
                  <a:pos x="52" y="303"/>
                </a:cxn>
                <a:cxn ang="0">
                  <a:pos x="52" y="303"/>
                </a:cxn>
                <a:cxn ang="0">
                  <a:pos x="48" y="314"/>
                </a:cxn>
                <a:cxn ang="0">
                  <a:pos x="46" y="323"/>
                </a:cxn>
                <a:cxn ang="0">
                  <a:pos x="43" y="329"/>
                </a:cxn>
                <a:cxn ang="0">
                  <a:pos x="41" y="333"/>
                </a:cxn>
                <a:cxn ang="0">
                  <a:pos x="35" y="336"/>
                </a:cxn>
                <a:cxn ang="0">
                  <a:pos x="33" y="336"/>
                </a:cxn>
                <a:cxn ang="0">
                  <a:pos x="33" y="336"/>
                </a:cxn>
                <a:cxn ang="0">
                  <a:pos x="26" y="305"/>
                </a:cxn>
                <a:cxn ang="0">
                  <a:pos x="20" y="277"/>
                </a:cxn>
                <a:cxn ang="0">
                  <a:pos x="17" y="254"/>
                </a:cxn>
                <a:cxn ang="0">
                  <a:pos x="17" y="254"/>
                </a:cxn>
                <a:cxn ang="0">
                  <a:pos x="7" y="159"/>
                </a:cxn>
                <a:cxn ang="0">
                  <a:pos x="2" y="105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2" y="26"/>
                </a:cxn>
                <a:cxn ang="0">
                  <a:pos x="4" y="13"/>
                </a:cxn>
                <a:cxn ang="0">
                  <a:pos x="4" y="13"/>
                </a:cxn>
                <a:cxn ang="0">
                  <a:pos x="5" y="13"/>
                </a:cxn>
                <a:cxn ang="0">
                  <a:pos x="7" y="10"/>
                </a:cxn>
                <a:cxn ang="0">
                  <a:pos x="7" y="10"/>
                </a:cxn>
                <a:cxn ang="0">
                  <a:pos x="13" y="6"/>
                </a:cxn>
                <a:cxn ang="0">
                  <a:pos x="15" y="6"/>
                </a:cxn>
                <a:cxn ang="0">
                  <a:pos x="15" y="6"/>
                </a:cxn>
                <a:cxn ang="0">
                  <a:pos x="24" y="19"/>
                </a:cxn>
                <a:cxn ang="0">
                  <a:pos x="33" y="30"/>
                </a:cxn>
                <a:cxn ang="0">
                  <a:pos x="39" y="34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8" y="36"/>
                </a:cxn>
                <a:cxn ang="0">
                  <a:pos x="54" y="32"/>
                </a:cxn>
                <a:cxn ang="0">
                  <a:pos x="67" y="23"/>
                </a:cxn>
                <a:cxn ang="0">
                  <a:pos x="76" y="10"/>
                </a:cxn>
                <a:cxn ang="0">
                  <a:pos x="80" y="4"/>
                </a:cxn>
                <a:cxn ang="0">
                  <a:pos x="82" y="0"/>
                </a:cxn>
                <a:cxn ang="0">
                  <a:pos x="82" y="0"/>
                </a:cxn>
                <a:cxn ang="0">
                  <a:pos x="84" y="2"/>
                </a:cxn>
                <a:cxn ang="0">
                  <a:pos x="88" y="8"/>
                </a:cxn>
                <a:cxn ang="0">
                  <a:pos x="88" y="8"/>
                </a:cxn>
              </a:cxnLst>
              <a:rect l="0" t="0" r="r" b="b"/>
              <a:pathLst>
                <a:path w="91" h="336">
                  <a:moveTo>
                    <a:pt x="88" y="8"/>
                  </a:moveTo>
                  <a:lnTo>
                    <a:pt x="88" y="8"/>
                  </a:lnTo>
                  <a:lnTo>
                    <a:pt x="91" y="17"/>
                  </a:lnTo>
                  <a:lnTo>
                    <a:pt x="91" y="17"/>
                  </a:lnTo>
                  <a:lnTo>
                    <a:pt x="91" y="60"/>
                  </a:lnTo>
                  <a:lnTo>
                    <a:pt x="89" y="97"/>
                  </a:lnTo>
                  <a:lnTo>
                    <a:pt x="88" y="114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67" y="215"/>
                  </a:lnTo>
                  <a:lnTo>
                    <a:pt x="58" y="265"/>
                  </a:lnTo>
                  <a:lnTo>
                    <a:pt x="52" y="303"/>
                  </a:lnTo>
                  <a:lnTo>
                    <a:pt x="52" y="303"/>
                  </a:lnTo>
                  <a:lnTo>
                    <a:pt x="48" y="314"/>
                  </a:lnTo>
                  <a:lnTo>
                    <a:pt x="46" y="323"/>
                  </a:lnTo>
                  <a:lnTo>
                    <a:pt x="43" y="329"/>
                  </a:lnTo>
                  <a:lnTo>
                    <a:pt x="41" y="333"/>
                  </a:lnTo>
                  <a:lnTo>
                    <a:pt x="35" y="336"/>
                  </a:lnTo>
                  <a:lnTo>
                    <a:pt x="33" y="336"/>
                  </a:lnTo>
                  <a:lnTo>
                    <a:pt x="33" y="336"/>
                  </a:lnTo>
                  <a:lnTo>
                    <a:pt x="26" y="305"/>
                  </a:lnTo>
                  <a:lnTo>
                    <a:pt x="20" y="277"/>
                  </a:lnTo>
                  <a:lnTo>
                    <a:pt x="17" y="254"/>
                  </a:lnTo>
                  <a:lnTo>
                    <a:pt x="17" y="254"/>
                  </a:lnTo>
                  <a:lnTo>
                    <a:pt x="7" y="159"/>
                  </a:lnTo>
                  <a:lnTo>
                    <a:pt x="2" y="105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26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24" y="19"/>
                  </a:lnTo>
                  <a:lnTo>
                    <a:pt x="33" y="30"/>
                  </a:lnTo>
                  <a:lnTo>
                    <a:pt x="39" y="34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8" y="36"/>
                  </a:lnTo>
                  <a:lnTo>
                    <a:pt x="54" y="32"/>
                  </a:lnTo>
                  <a:lnTo>
                    <a:pt x="67" y="23"/>
                  </a:lnTo>
                  <a:lnTo>
                    <a:pt x="76" y="10"/>
                  </a:lnTo>
                  <a:lnTo>
                    <a:pt x="80" y="4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8"/>
                  </a:lnTo>
                  <a:lnTo>
                    <a:pt x="88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1" name="Freeform 610"/>
            <p:cNvSpPr>
              <a:spLocks/>
            </p:cNvSpPr>
            <p:nvPr/>
          </p:nvSpPr>
          <p:spPr bwMode="auto">
            <a:xfrm>
              <a:off x="7019516" y="2453122"/>
              <a:ext cx="39688" cy="252413"/>
            </a:xfrm>
            <a:custGeom>
              <a:avLst/>
              <a:gdLst/>
              <a:ahLst/>
              <a:cxnLst>
                <a:cxn ang="0">
                  <a:pos x="40" y="9"/>
                </a:cxn>
                <a:cxn ang="0">
                  <a:pos x="40" y="9"/>
                </a:cxn>
                <a:cxn ang="0">
                  <a:pos x="36" y="3"/>
                </a:cxn>
                <a:cxn ang="0">
                  <a:pos x="32" y="0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23" y="0"/>
                </a:cxn>
                <a:cxn ang="0">
                  <a:pos x="19" y="3"/>
                </a:cxn>
                <a:cxn ang="0">
                  <a:pos x="17" y="5"/>
                </a:cxn>
                <a:cxn ang="0">
                  <a:pos x="17" y="9"/>
                </a:cxn>
                <a:cxn ang="0">
                  <a:pos x="17" y="9"/>
                </a:cxn>
                <a:cxn ang="0">
                  <a:pos x="21" y="15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54"/>
                </a:cxn>
                <a:cxn ang="0">
                  <a:pos x="12" y="71"/>
                </a:cxn>
                <a:cxn ang="0">
                  <a:pos x="12" y="86"/>
                </a:cxn>
                <a:cxn ang="0">
                  <a:pos x="12" y="86"/>
                </a:cxn>
                <a:cxn ang="0">
                  <a:pos x="4" y="192"/>
                </a:cxn>
                <a:cxn ang="0">
                  <a:pos x="0" y="267"/>
                </a:cxn>
                <a:cxn ang="0">
                  <a:pos x="0" y="295"/>
                </a:cxn>
                <a:cxn ang="0">
                  <a:pos x="2" y="311"/>
                </a:cxn>
                <a:cxn ang="0">
                  <a:pos x="2" y="311"/>
                </a:cxn>
                <a:cxn ang="0">
                  <a:pos x="4" y="315"/>
                </a:cxn>
                <a:cxn ang="0">
                  <a:pos x="6" y="317"/>
                </a:cxn>
                <a:cxn ang="0">
                  <a:pos x="10" y="317"/>
                </a:cxn>
                <a:cxn ang="0">
                  <a:pos x="14" y="313"/>
                </a:cxn>
                <a:cxn ang="0">
                  <a:pos x="21" y="306"/>
                </a:cxn>
                <a:cxn ang="0">
                  <a:pos x="28" y="293"/>
                </a:cxn>
                <a:cxn ang="0">
                  <a:pos x="43" y="267"/>
                </a:cxn>
                <a:cxn ang="0">
                  <a:pos x="49" y="254"/>
                </a:cxn>
                <a:cxn ang="0">
                  <a:pos x="49" y="254"/>
                </a:cxn>
                <a:cxn ang="0">
                  <a:pos x="42" y="218"/>
                </a:cxn>
                <a:cxn ang="0">
                  <a:pos x="38" y="183"/>
                </a:cxn>
                <a:cxn ang="0">
                  <a:pos x="36" y="166"/>
                </a:cxn>
                <a:cxn ang="0">
                  <a:pos x="36" y="147"/>
                </a:cxn>
                <a:cxn ang="0">
                  <a:pos x="36" y="147"/>
                </a:cxn>
                <a:cxn ang="0">
                  <a:pos x="40" y="76"/>
                </a:cxn>
                <a:cxn ang="0">
                  <a:pos x="40" y="48"/>
                </a:cxn>
                <a:cxn ang="0">
                  <a:pos x="38" y="39"/>
                </a:cxn>
                <a:cxn ang="0">
                  <a:pos x="36" y="33"/>
                </a:cxn>
                <a:cxn ang="0">
                  <a:pos x="36" y="33"/>
                </a:cxn>
                <a:cxn ang="0">
                  <a:pos x="34" y="28"/>
                </a:cxn>
                <a:cxn ang="0">
                  <a:pos x="32" y="22"/>
                </a:cxn>
                <a:cxn ang="0">
                  <a:pos x="34" y="16"/>
                </a:cxn>
                <a:cxn ang="0">
                  <a:pos x="40" y="9"/>
                </a:cxn>
                <a:cxn ang="0">
                  <a:pos x="40" y="9"/>
                </a:cxn>
              </a:cxnLst>
              <a:rect l="0" t="0" r="r" b="b"/>
              <a:pathLst>
                <a:path w="49" h="317">
                  <a:moveTo>
                    <a:pt x="40" y="9"/>
                  </a:moveTo>
                  <a:lnTo>
                    <a:pt x="40" y="9"/>
                  </a:lnTo>
                  <a:lnTo>
                    <a:pt x="36" y="3"/>
                  </a:lnTo>
                  <a:lnTo>
                    <a:pt x="32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3" y="0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21" y="15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5" y="54"/>
                  </a:lnTo>
                  <a:lnTo>
                    <a:pt x="12" y="71"/>
                  </a:lnTo>
                  <a:lnTo>
                    <a:pt x="12" y="86"/>
                  </a:lnTo>
                  <a:lnTo>
                    <a:pt x="12" y="86"/>
                  </a:lnTo>
                  <a:lnTo>
                    <a:pt x="4" y="192"/>
                  </a:lnTo>
                  <a:lnTo>
                    <a:pt x="0" y="267"/>
                  </a:lnTo>
                  <a:lnTo>
                    <a:pt x="0" y="295"/>
                  </a:lnTo>
                  <a:lnTo>
                    <a:pt x="2" y="311"/>
                  </a:lnTo>
                  <a:lnTo>
                    <a:pt x="2" y="311"/>
                  </a:lnTo>
                  <a:lnTo>
                    <a:pt x="4" y="315"/>
                  </a:lnTo>
                  <a:lnTo>
                    <a:pt x="6" y="317"/>
                  </a:lnTo>
                  <a:lnTo>
                    <a:pt x="10" y="317"/>
                  </a:lnTo>
                  <a:lnTo>
                    <a:pt x="14" y="313"/>
                  </a:lnTo>
                  <a:lnTo>
                    <a:pt x="21" y="306"/>
                  </a:lnTo>
                  <a:lnTo>
                    <a:pt x="28" y="293"/>
                  </a:lnTo>
                  <a:lnTo>
                    <a:pt x="43" y="267"/>
                  </a:lnTo>
                  <a:lnTo>
                    <a:pt x="49" y="254"/>
                  </a:lnTo>
                  <a:lnTo>
                    <a:pt x="49" y="254"/>
                  </a:lnTo>
                  <a:lnTo>
                    <a:pt x="42" y="218"/>
                  </a:lnTo>
                  <a:lnTo>
                    <a:pt x="38" y="183"/>
                  </a:lnTo>
                  <a:lnTo>
                    <a:pt x="36" y="166"/>
                  </a:lnTo>
                  <a:lnTo>
                    <a:pt x="36" y="147"/>
                  </a:lnTo>
                  <a:lnTo>
                    <a:pt x="36" y="147"/>
                  </a:lnTo>
                  <a:lnTo>
                    <a:pt x="40" y="76"/>
                  </a:lnTo>
                  <a:lnTo>
                    <a:pt x="40" y="48"/>
                  </a:lnTo>
                  <a:lnTo>
                    <a:pt x="38" y="39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4" y="28"/>
                  </a:lnTo>
                  <a:lnTo>
                    <a:pt x="32" y="22"/>
                  </a:lnTo>
                  <a:lnTo>
                    <a:pt x="34" y="16"/>
                  </a:lnTo>
                  <a:lnTo>
                    <a:pt x="40" y="9"/>
                  </a:lnTo>
                  <a:lnTo>
                    <a:pt x="40" y="9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  <p:grpSp>
        <p:nvGrpSpPr>
          <p:cNvPr id="22" name="Group 185"/>
          <p:cNvGrpSpPr/>
          <p:nvPr/>
        </p:nvGrpSpPr>
        <p:grpSpPr>
          <a:xfrm>
            <a:off x="538406" y="5209789"/>
            <a:ext cx="310387" cy="1012678"/>
            <a:chOff x="3944888" y="2492896"/>
            <a:chExt cx="314325" cy="1025525"/>
          </a:xfrm>
        </p:grpSpPr>
        <p:sp>
          <p:nvSpPr>
            <p:cNvPr id="23" name="Freeform 1072"/>
            <p:cNvSpPr>
              <a:spLocks/>
            </p:cNvSpPr>
            <p:nvPr/>
          </p:nvSpPr>
          <p:spPr bwMode="auto">
            <a:xfrm>
              <a:off x="3965525" y="2908821"/>
              <a:ext cx="20638" cy="6350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8" y="0"/>
                </a:cxn>
                <a:cxn ang="0">
                  <a:pos x="0" y="4"/>
                </a:cxn>
                <a:cxn ang="0">
                  <a:pos x="8" y="1"/>
                </a:cxn>
                <a:cxn ang="0">
                  <a:pos x="13" y="1"/>
                </a:cxn>
              </a:cxnLst>
              <a:rect l="0" t="0" r="r" b="b"/>
              <a:pathLst>
                <a:path w="13" h="4">
                  <a:moveTo>
                    <a:pt x="13" y="1"/>
                  </a:moveTo>
                  <a:lnTo>
                    <a:pt x="8" y="0"/>
                  </a:lnTo>
                  <a:lnTo>
                    <a:pt x="0" y="4"/>
                  </a:lnTo>
                  <a:lnTo>
                    <a:pt x="8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A1C6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4" name="Freeform 1073"/>
            <p:cNvSpPr>
              <a:spLocks/>
            </p:cNvSpPr>
            <p:nvPr/>
          </p:nvSpPr>
          <p:spPr bwMode="auto">
            <a:xfrm>
              <a:off x="3971875" y="2904058"/>
              <a:ext cx="142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9" y="0"/>
                </a:cxn>
                <a:cxn ang="0">
                  <a:pos x="0" y="0"/>
                </a:cxn>
              </a:cxnLst>
              <a:rect l="0" t="0" r="r" b="b"/>
              <a:pathLst>
                <a:path w="9" h="3">
                  <a:moveTo>
                    <a:pt x="0" y="0"/>
                  </a:moveTo>
                  <a:lnTo>
                    <a:pt x="4" y="3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C6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5" name="Freeform 1086"/>
            <p:cNvSpPr>
              <a:spLocks/>
            </p:cNvSpPr>
            <p:nvPr/>
          </p:nvSpPr>
          <p:spPr bwMode="auto">
            <a:xfrm>
              <a:off x="4044900" y="2781821"/>
              <a:ext cx="157163" cy="157163"/>
            </a:xfrm>
            <a:custGeom>
              <a:avLst/>
              <a:gdLst/>
              <a:ahLst/>
              <a:cxnLst>
                <a:cxn ang="0">
                  <a:pos x="62" y="77"/>
                </a:cxn>
                <a:cxn ang="0">
                  <a:pos x="50" y="77"/>
                </a:cxn>
                <a:cxn ang="0">
                  <a:pos x="41" y="84"/>
                </a:cxn>
                <a:cxn ang="0">
                  <a:pos x="25" y="87"/>
                </a:cxn>
                <a:cxn ang="0">
                  <a:pos x="12" y="91"/>
                </a:cxn>
                <a:cxn ang="0">
                  <a:pos x="0" y="99"/>
                </a:cxn>
                <a:cxn ang="0">
                  <a:pos x="12" y="99"/>
                </a:cxn>
                <a:cxn ang="0">
                  <a:pos x="12" y="93"/>
                </a:cxn>
                <a:cxn ang="0">
                  <a:pos x="25" y="91"/>
                </a:cxn>
                <a:cxn ang="0">
                  <a:pos x="50" y="91"/>
                </a:cxn>
                <a:cxn ang="0">
                  <a:pos x="62" y="87"/>
                </a:cxn>
                <a:cxn ang="0">
                  <a:pos x="74" y="84"/>
                </a:cxn>
                <a:cxn ang="0">
                  <a:pos x="82" y="84"/>
                </a:cxn>
                <a:cxn ang="0">
                  <a:pos x="86" y="77"/>
                </a:cxn>
                <a:cxn ang="0">
                  <a:pos x="74" y="72"/>
                </a:cxn>
                <a:cxn ang="0">
                  <a:pos x="86" y="69"/>
                </a:cxn>
                <a:cxn ang="0">
                  <a:pos x="78" y="65"/>
                </a:cxn>
                <a:cxn ang="0">
                  <a:pos x="70" y="62"/>
                </a:cxn>
                <a:cxn ang="0">
                  <a:pos x="67" y="62"/>
                </a:cxn>
                <a:cxn ang="0">
                  <a:pos x="74" y="59"/>
                </a:cxn>
                <a:cxn ang="0">
                  <a:pos x="74" y="52"/>
                </a:cxn>
                <a:cxn ang="0">
                  <a:pos x="82" y="56"/>
                </a:cxn>
                <a:cxn ang="0">
                  <a:pos x="91" y="52"/>
                </a:cxn>
                <a:cxn ang="0">
                  <a:pos x="99" y="49"/>
                </a:cxn>
                <a:cxn ang="0">
                  <a:pos x="86" y="49"/>
                </a:cxn>
                <a:cxn ang="0">
                  <a:pos x="74" y="47"/>
                </a:cxn>
                <a:cxn ang="0">
                  <a:pos x="70" y="40"/>
                </a:cxn>
                <a:cxn ang="0">
                  <a:pos x="74" y="37"/>
                </a:cxn>
                <a:cxn ang="0">
                  <a:pos x="66" y="34"/>
                </a:cxn>
                <a:cxn ang="0">
                  <a:pos x="70" y="25"/>
                </a:cxn>
                <a:cxn ang="0">
                  <a:pos x="78" y="25"/>
                </a:cxn>
                <a:cxn ang="0">
                  <a:pos x="66" y="15"/>
                </a:cxn>
                <a:cxn ang="0">
                  <a:pos x="53" y="9"/>
                </a:cxn>
                <a:cxn ang="0">
                  <a:pos x="50" y="0"/>
                </a:cxn>
                <a:cxn ang="0">
                  <a:pos x="45" y="3"/>
                </a:cxn>
                <a:cxn ang="0">
                  <a:pos x="45" y="9"/>
                </a:cxn>
                <a:cxn ang="0">
                  <a:pos x="53" y="19"/>
                </a:cxn>
                <a:cxn ang="0">
                  <a:pos x="62" y="28"/>
                </a:cxn>
                <a:cxn ang="0">
                  <a:pos x="57" y="37"/>
                </a:cxn>
                <a:cxn ang="0">
                  <a:pos x="62" y="44"/>
                </a:cxn>
                <a:cxn ang="0">
                  <a:pos x="66" y="49"/>
                </a:cxn>
                <a:cxn ang="0">
                  <a:pos x="57" y="56"/>
                </a:cxn>
                <a:cxn ang="0">
                  <a:pos x="62" y="65"/>
                </a:cxn>
                <a:cxn ang="0">
                  <a:pos x="66" y="63"/>
                </a:cxn>
                <a:cxn ang="0">
                  <a:pos x="66" y="72"/>
                </a:cxn>
                <a:cxn ang="0">
                  <a:pos x="62" y="77"/>
                </a:cxn>
              </a:cxnLst>
              <a:rect l="0" t="0" r="r" b="b"/>
              <a:pathLst>
                <a:path w="99" h="99">
                  <a:moveTo>
                    <a:pt x="62" y="77"/>
                  </a:moveTo>
                  <a:lnTo>
                    <a:pt x="50" y="77"/>
                  </a:lnTo>
                  <a:lnTo>
                    <a:pt x="41" y="84"/>
                  </a:lnTo>
                  <a:lnTo>
                    <a:pt x="25" y="87"/>
                  </a:lnTo>
                  <a:lnTo>
                    <a:pt x="12" y="91"/>
                  </a:lnTo>
                  <a:lnTo>
                    <a:pt x="0" y="99"/>
                  </a:lnTo>
                  <a:lnTo>
                    <a:pt x="12" y="99"/>
                  </a:lnTo>
                  <a:lnTo>
                    <a:pt x="12" y="93"/>
                  </a:lnTo>
                  <a:lnTo>
                    <a:pt x="25" y="91"/>
                  </a:lnTo>
                  <a:lnTo>
                    <a:pt x="50" y="91"/>
                  </a:lnTo>
                  <a:lnTo>
                    <a:pt x="62" y="87"/>
                  </a:lnTo>
                  <a:lnTo>
                    <a:pt x="74" y="84"/>
                  </a:lnTo>
                  <a:lnTo>
                    <a:pt x="82" y="84"/>
                  </a:lnTo>
                  <a:lnTo>
                    <a:pt x="86" y="77"/>
                  </a:lnTo>
                  <a:lnTo>
                    <a:pt x="74" y="72"/>
                  </a:lnTo>
                  <a:lnTo>
                    <a:pt x="86" y="69"/>
                  </a:lnTo>
                  <a:lnTo>
                    <a:pt x="78" y="65"/>
                  </a:lnTo>
                  <a:lnTo>
                    <a:pt x="70" y="62"/>
                  </a:lnTo>
                  <a:lnTo>
                    <a:pt x="67" y="62"/>
                  </a:lnTo>
                  <a:lnTo>
                    <a:pt x="74" y="59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91" y="52"/>
                  </a:lnTo>
                  <a:lnTo>
                    <a:pt x="99" y="49"/>
                  </a:lnTo>
                  <a:lnTo>
                    <a:pt x="86" y="49"/>
                  </a:lnTo>
                  <a:lnTo>
                    <a:pt x="74" y="47"/>
                  </a:lnTo>
                  <a:lnTo>
                    <a:pt x="70" y="40"/>
                  </a:lnTo>
                  <a:lnTo>
                    <a:pt x="74" y="37"/>
                  </a:lnTo>
                  <a:lnTo>
                    <a:pt x="66" y="34"/>
                  </a:lnTo>
                  <a:lnTo>
                    <a:pt x="70" y="25"/>
                  </a:lnTo>
                  <a:lnTo>
                    <a:pt x="78" y="25"/>
                  </a:lnTo>
                  <a:lnTo>
                    <a:pt x="66" y="15"/>
                  </a:lnTo>
                  <a:lnTo>
                    <a:pt x="53" y="9"/>
                  </a:lnTo>
                  <a:lnTo>
                    <a:pt x="50" y="0"/>
                  </a:lnTo>
                  <a:lnTo>
                    <a:pt x="45" y="3"/>
                  </a:lnTo>
                  <a:lnTo>
                    <a:pt x="45" y="9"/>
                  </a:lnTo>
                  <a:lnTo>
                    <a:pt x="53" y="19"/>
                  </a:lnTo>
                  <a:lnTo>
                    <a:pt x="62" y="28"/>
                  </a:lnTo>
                  <a:lnTo>
                    <a:pt x="57" y="37"/>
                  </a:lnTo>
                  <a:lnTo>
                    <a:pt x="62" y="44"/>
                  </a:lnTo>
                  <a:lnTo>
                    <a:pt x="66" y="49"/>
                  </a:lnTo>
                  <a:lnTo>
                    <a:pt x="57" y="56"/>
                  </a:lnTo>
                  <a:lnTo>
                    <a:pt x="62" y="65"/>
                  </a:lnTo>
                  <a:lnTo>
                    <a:pt x="66" y="63"/>
                  </a:lnTo>
                  <a:lnTo>
                    <a:pt x="66" y="72"/>
                  </a:lnTo>
                  <a:lnTo>
                    <a:pt x="62" y="77"/>
                  </a:lnTo>
                  <a:close/>
                </a:path>
              </a:pathLst>
            </a:custGeom>
            <a:solidFill>
              <a:srgbClr val="A1C6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6" name="Freeform 1139"/>
            <p:cNvSpPr>
              <a:spLocks/>
            </p:cNvSpPr>
            <p:nvPr/>
          </p:nvSpPr>
          <p:spPr bwMode="auto">
            <a:xfrm>
              <a:off x="3944888" y="2492896"/>
              <a:ext cx="314325" cy="1025525"/>
            </a:xfrm>
            <a:custGeom>
              <a:avLst/>
              <a:gdLst/>
              <a:ahLst/>
              <a:cxnLst>
                <a:cxn ang="0">
                  <a:pos x="177" y="127"/>
                </a:cxn>
                <a:cxn ang="0">
                  <a:pos x="166" y="115"/>
                </a:cxn>
                <a:cxn ang="0">
                  <a:pos x="133" y="102"/>
                </a:cxn>
                <a:cxn ang="0">
                  <a:pos x="122" y="89"/>
                </a:cxn>
                <a:cxn ang="0">
                  <a:pos x="118" y="77"/>
                </a:cxn>
                <a:cxn ang="0">
                  <a:pos x="129" y="56"/>
                </a:cxn>
                <a:cxn ang="0">
                  <a:pos x="128" y="42"/>
                </a:cxn>
                <a:cxn ang="0">
                  <a:pos x="125" y="18"/>
                </a:cxn>
                <a:cxn ang="0">
                  <a:pos x="104" y="0"/>
                </a:cxn>
                <a:cxn ang="0">
                  <a:pos x="74" y="8"/>
                </a:cxn>
                <a:cxn ang="0">
                  <a:pos x="64" y="24"/>
                </a:cxn>
                <a:cxn ang="0">
                  <a:pos x="64" y="46"/>
                </a:cxn>
                <a:cxn ang="0">
                  <a:pos x="70" y="69"/>
                </a:cxn>
                <a:cxn ang="0">
                  <a:pos x="74" y="74"/>
                </a:cxn>
                <a:cxn ang="0">
                  <a:pos x="73" y="92"/>
                </a:cxn>
                <a:cxn ang="0">
                  <a:pos x="49" y="108"/>
                </a:cxn>
                <a:cxn ang="0">
                  <a:pos x="25" y="118"/>
                </a:cxn>
                <a:cxn ang="0">
                  <a:pos x="17" y="149"/>
                </a:cxn>
                <a:cxn ang="0">
                  <a:pos x="10" y="244"/>
                </a:cxn>
                <a:cxn ang="0">
                  <a:pos x="3" y="308"/>
                </a:cxn>
                <a:cxn ang="0">
                  <a:pos x="6" y="326"/>
                </a:cxn>
                <a:cxn ang="0">
                  <a:pos x="0" y="348"/>
                </a:cxn>
                <a:cxn ang="0">
                  <a:pos x="14" y="368"/>
                </a:cxn>
                <a:cxn ang="0">
                  <a:pos x="23" y="367"/>
                </a:cxn>
                <a:cxn ang="0">
                  <a:pos x="18" y="356"/>
                </a:cxn>
                <a:cxn ang="0">
                  <a:pos x="20" y="342"/>
                </a:cxn>
                <a:cxn ang="0">
                  <a:pos x="20" y="331"/>
                </a:cxn>
                <a:cxn ang="0">
                  <a:pos x="26" y="328"/>
                </a:cxn>
                <a:cxn ang="0">
                  <a:pos x="31" y="291"/>
                </a:cxn>
                <a:cxn ang="0">
                  <a:pos x="30" y="319"/>
                </a:cxn>
                <a:cxn ang="0">
                  <a:pos x="33" y="351"/>
                </a:cxn>
                <a:cxn ang="0">
                  <a:pos x="42" y="477"/>
                </a:cxn>
                <a:cxn ang="0">
                  <a:pos x="40" y="569"/>
                </a:cxn>
                <a:cxn ang="0">
                  <a:pos x="45" y="612"/>
                </a:cxn>
                <a:cxn ang="0">
                  <a:pos x="30" y="633"/>
                </a:cxn>
                <a:cxn ang="0">
                  <a:pos x="32" y="640"/>
                </a:cxn>
                <a:cxn ang="0">
                  <a:pos x="64" y="636"/>
                </a:cxn>
                <a:cxn ang="0">
                  <a:pos x="82" y="630"/>
                </a:cxn>
                <a:cxn ang="0">
                  <a:pos x="81" y="615"/>
                </a:cxn>
                <a:cxn ang="0">
                  <a:pos x="85" y="573"/>
                </a:cxn>
                <a:cxn ang="0">
                  <a:pos x="89" y="473"/>
                </a:cxn>
                <a:cxn ang="0">
                  <a:pos x="97" y="363"/>
                </a:cxn>
                <a:cxn ang="0">
                  <a:pos x="103" y="389"/>
                </a:cxn>
                <a:cxn ang="0">
                  <a:pos x="111" y="478"/>
                </a:cxn>
                <a:cxn ang="0">
                  <a:pos x="112" y="566"/>
                </a:cxn>
                <a:cxn ang="0">
                  <a:pos x="116" y="613"/>
                </a:cxn>
                <a:cxn ang="0">
                  <a:pos x="119" y="629"/>
                </a:cxn>
                <a:cxn ang="0">
                  <a:pos x="137" y="646"/>
                </a:cxn>
                <a:cxn ang="0">
                  <a:pos x="159" y="640"/>
                </a:cxn>
                <a:cxn ang="0">
                  <a:pos x="149" y="622"/>
                </a:cxn>
                <a:cxn ang="0">
                  <a:pos x="154" y="615"/>
                </a:cxn>
                <a:cxn ang="0">
                  <a:pos x="155" y="510"/>
                </a:cxn>
                <a:cxn ang="0">
                  <a:pos x="155" y="425"/>
                </a:cxn>
                <a:cxn ang="0">
                  <a:pos x="157" y="328"/>
                </a:cxn>
                <a:cxn ang="0">
                  <a:pos x="179" y="307"/>
                </a:cxn>
                <a:cxn ang="0">
                  <a:pos x="181" y="289"/>
                </a:cxn>
                <a:cxn ang="0">
                  <a:pos x="188" y="287"/>
                </a:cxn>
                <a:cxn ang="0">
                  <a:pos x="193" y="268"/>
                </a:cxn>
                <a:cxn ang="0">
                  <a:pos x="197" y="208"/>
                </a:cxn>
              </a:cxnLst>
              <a:rect l="0" t="0" r="r" b="b"/>
              <a:pathLst>
                <a:path w="198" h="646">
                  <a:moveTo>
                    <a:pt x="190" y="184"/>
                  </a:moveTo>
                  <a:lnTo>
                    <a:pt x="190" y="184"/>
                  </a:lnTo>
                  <a:lnTo>
                    <a:pt x="186" y="171"/>
                  </a:lnTo>
                  <a:lnTo>
                    <a:pt x="182" y="156"/>
                  </a:lnTo>
                  <a:lnTo>
                    <a:pt x="177" y="127"/>
                  </a:lnTo>
                  <a:lnTo>
                    <a:pt x="177" y="127"/>
                  </a:lnTo>
                  <a:lnTo>
                    <a:pt x="175" y="122"/>
                  </a:lnTo>
                  <a:lnTo>
                    <a:pt x="173" y="118"/>
                  </a:lnTo>
                  <a:lnTo>
                    <a:pt x="169" y="116"/>
                  </a:lnTo>
                  <a:lnTo>
                    <a:pt x="166" y="115"/>
                  </a:lnTo>
                  <a:lnTo>
                    <a:pt x="166" y="115"/>
                  </a:lnTo>
                  <a:lnTo>
                    <a:pt x="151" y="109"/>
                  </a:lnTo>
                  <a:lnTo>
                    <a:pt x="140" y="105"/>
                  </a:lnTo>
                  <a:lnTo>
                    <a:pt x="140" y="105"/>
                  </a:lnTo>
                  <a:lnTo>
                    <a:pt x="133" y="102"/>
                  </a:lnTo>
                  <a:lnTo>
                    <a:pt x="130" y="98"/>
                  </a:lnTo>
                  <a:lnTo>
                    <a:pt x="127" y="95"/>
                  </a:lnTo>
                  <a:lnTo>
                    <a:pt x="127" y="95"/>
                  </a:lnTo>
                  <a:lnTo>
                    <a:pt x="125" y="92"/>
                  </a:lnTo>
                  <a:lnTo>
                    <a:pt x="122" y="89"/>
                  </a:lnTo>
                  <a:lnTo>
                    <a:pt x="119" y="86"/>
                  </a:lnTo>
                  <a:lnTo>
                    <a:pt x="117" y="85"/>
                  </a:lnTo>
                  <a:lnTo>
                    <a:pt x="117" y="85"/>
                  </a:lnTo>
                  <a:lnTo>
                    <a:pt x="117" y="80"/>
                  </a:lnTo>
                  <a:lnTo>
                    <a:pt x="118" y="77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24" y="69"/>
                  </a:lnTo>
                  <a:lnTo>
                    <a:pt x="128" y="60"/>
                  </a:lnTo>
                  <a:lnTo>
                    <a:pt x="129" y="56"/>
                  </a:lnTo>
                  <a:lnTo>
                    <a:pt x="129" y="53"/>
                  </a:lnTo>
                  <a:lnTo>
                    <a:pt x="129" y="49"/>
                  </a:lnTo>
                  <a:lnTo>
                    <a:pt x="127" y="48"/>
                  </a:lnTo>
                  <a:lnTo>
                    <a:pt x="127" y="48"/>
                  </a:lnTo>
                  <a:lnTo>
                    <a:pt x="128" y="42"/>
                  </a:lnTo>
                  <a:lnTo>
                    <a:pt x="128" y="37"/>
                  </a:lnTo>
                  <a:lnTo>
                    <a:pt x="128" y="31"/>
                  </a:lnTo>
                  <a:lnTo>
                    <a:pt x="128" y="31"/>
                  </a:lnTo>
                  <a:lnTo>
                    <a:pt x="126" y="23"/>
                  </a:lnTo>
                  <a:lnTo>
                    <a:pt x="125" y="18"/>
                  </a:lnTo>
                  <a:lnTo>
                    <a:pt x="123" y="13"/>
                  </a:lnTo>
                  <a:lnTo>
                    <a:pt x="120" y="9"/>
                  </a:lnTo>
                  <a:lnTo>
                    <a:pt x="116" y="6"/>
                  </a:lnTo>
                  <a:lnTo>
                    <a:pt x="111" y="3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0"/>
                  </a:lnTo>
                  <a:lnTo>
                    <a:pt x="86" y="1"/>
                  </a:lnTo>
                  <a:lnTo>
                    <a:pt x="79" y="4"/>
                  </a:lnTo>
                  <a:lnTo>
                    <a:pt x="74" y="8"/>
                  </a:lnTo>
                  <a:lnTo>
                    <a:pt x="69" y="11"/>
                  </a:lnTo>
                  <a:lnTo>
                    <a:pt x="67" y="16"/>
                  </a:lnTo>
                  <a:lnTo>
                    <a:pt x="65" y="20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3" y="33"/>
                  </a:lnTo>
                  <a:lnTo>
                    <a:pt x="64" y="40"/>
                  </a:lnTo>
                  <a:lnTo>
                    <a:pt x="65" y="45"/>
                  </a:lnTo>
                  <a:lnTo>
                    <a:pt x="65" y="45"/>
                  </a:lnTo>
                  <a:lnTo>
                    <a:pt x="64" y="46"/>
                  </a:lnTo>
                  <a:lnTo>
                    <a:pt x="63" y="50"/>
                  </a:lnTo>
                  <a:lnTo>
                    <a:pt x="63" y="54"/>
                  </a:lnTo>
                  <a:lnTo>
                    <a:pt x="64" y="58"/>
                  </a:lnTo>
                  <a:lnTo>
                    <a:pt x="66" y="63"/>
                  </a:lnTo>
                  <a:lnTo>
                    <a:pt x="70" y="69"/>
                  </a:lnTo>
                  <a:lnTo>
                    <a:pt x="70" y="69"/>
                  </a:lnTo>
                  <a:lnTo>
                    <a:pt x="72" y="70"/>
                  </a:lnTo>
                  <a:lnTo>
                    <a:pt x="73" y="71"/>
                  </a:lnTo>
                  <a:lnTo>
                    <a:pt x="74" y="74"/>
                  </a:lnTo>
                  <a:lnTo>
                    <a:pt x="74" y="74"/>
                  </a:lnTo>
                  <a:lnTo>
                    <a:pt x="75" y="83"/>
                  </a:lnTo>
                  <a:lnTo>
                    <a:pt x="76" y="86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3" y="92"/>
                  </a:lnTo>
                  <a:lnTo>
                    <a:pt x="68" y="95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55" y="105"/>
                  </a:lnTo>
                  <a:lnTo>
                    <a:pt x="49" y="108"/>
                  </a:lnTo>
                  <a:lnTo>
                    <a:pt x="38" y="111"/>
                  </a:lnTo>
                  <a:lnTo>
                    <a:pt x="38" y="111"/>
                  </a:lnTo>
                  <a:lnTo>
                    <a:pt x="33" y="114"/>
                  </a:lnTo>
                  <a:lnTo>
                    <a:pt x="28" y="116"/>
                  </a:lnTo>
                  <a:lnTo>
                    <a:pt x="25" y="118"/>
                  </a:lnTo>
                  <a:lnTo>
                    <a:pt x="23" y="121"/>
                  </a:lnTo>
                  <a:lnTo>
                    <a:pt x="20" y="124"/>
                  </a:lnTo>
                  <a:lnTo>
                    <a:pt x="19" y="129"/>
                  </a:lnTo>
                  <a:lnTo>
                    <a:pt x="19" y="129"/>
                  </a:lnTo>
                  <a:lnTo>
                    <a:pt x="17" y="149"/>
                  </a:lnTo>
                  <a:lnTo>
                    <a:pt x="16" y="165"/>
                  </a:lnTo>
                  <a:lnTo>
                    <a:pt x="16" y="165"/>
                  </a:lnTo>
                  <a:lnTo>
                    <a:pt x="13" y="214"/>
                  </a:lnTo>
                  <a:lnTo>
                    <a:pt x="13" y="214"/>
                  </a:lnTo>
                  <a:lnTo>
                    <a:pt x="10" y="244"/>
                  </a:lnTo>
                  <a:lnTo>
                    <a:pt x="7" y="263"/>
                  </a:lnTo>
                  <a:lnTo>
                    <a:pt x="7" y="263"/>
                  </a:lnTo>
                  <a:lnTo>
                    <a:pt x="5" y="280"/>
                  </a:lnTo>
                  <a:lnTo>
                    <a:pt x="4" y="294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2" y="320"/>
                  </a:lnTo>
                  <a:lnTo>
                    <a:pt x="3" y="324"/>
                  </a:lnTo>
                  <a:lnTo>
                    <a:pt x="4" y="326"/>
                  </a:lnTo>
                  <a:lnTo>
                    <a:pt x="6" y="326"/>
                  </a:lnTo>
                  <a:lnTo>
                    <a:pt x="6" y="326"/>
                  </a:lnTo>
                  <a:lnTo>
                    <a:pt x="2" y="336"/>
                  </a:lnTo>
                  <a:lnTo>
                    <a:pt x="2" y="336"/>
                  </a:lnTo>
                  <a:lnTo>
                    <a:pt x="1" y="341"/>
                  </a:lnTo>
                  <a:lnTo>
                    <a:pt x="0" y="348"/>
                  </a:lnTo>
                  <a:lnTo>
                    <a:pt x="1" y="354"/>
                  </a:lnTo>
                  <a:lnTo>
                    <a:pt x="3" y="360"/>
                  </a:lnTo>
                  <a:lnTo>
                    <a:pt x="3" y="360"/>
                  </a:lnTo>
                  <a:lnTo>
                    <a:pt x="7" y="365"/>
                  </a:lnTo>
                  <a:lnTo>
                    <a:pt x="14" y="368"/>
                  </a:lnTo>
                  <a:lnTo>
                    <a:pt x="19" y="370"/>
                  </a:lnTo>
                  <a:lnTo>
                    <a:pt x="21" y="370"/>
                  </a:lnTo>
                  <a:lnTo>
                    <a:pt x="23" y="369"/>
                  </a:lnTo>
                  <a:lnTo>
                    <a:pt x="23" y="369"/>
                  </a:lnTo>
                  <a:lnTo>
                    <a:pt x="23" y="367"/>
                  </a:lnTo>
                  <a:lnTo>
                    <a:pt x="20" y="365"/>
                  </a:lnTo>
                  <a:lnTo>
                    <a:pt x="19" y="362"/>
                  </a:lnTo>
                  <a:lnTo>
                    <a:pt x="18" y="360"/>
                  </a:lnTo>
                  <a:lnTo>
                    <a:pt x="18" y="360"/>
                  </a:lnTo>
                  <a:lnTo>
                    <a:pt x="18" y="356"/>
                  </a:lnTo>
                  <a:lnTo>
                    <a:pt x="19" y="354"/>
                  </a:lnTo>
                  <a:lnTo>
                    <a:pt x="18" y="351"/>
                  </a:lnTo>
                  <a:lnTo>
                    <a:pt x="18" y="351"/>
                  </a:lnTo>
                  <a:lnTo>
                    <a:pt x="18" y="347"/>
                  </a:lnTo>
                  <a:lnTo>
                    <a:pt x="20" y="342"/>
                  </a:lnTo>
                  <a:lnTo>
                    <a:pt x="21" y="339"/>
                  </a:lnTo>
                  <a:lnTo>
                    <a:pt x="20" y="336"/>
                  </a:lnTo>
                  <a:lnTo>
                    <a:pt x="20" y="336"/>
                  </a:lnTo>
                  <a:lnTo>
                    <a:pt x="20" y="333"/>
                  </a:lnTo>
                  <a:lnTo>
                    <a:pt x="20" y="331"/>
                  </a:lnTo>
                  <a:lnTo>
                    <a:pt x="21" y="330"/>
                  </a:lnTo>
                  <a:lnTo>
                    <a:pt x="23" y="329"/>
                  </a:lnTo>
                  <a:lnTo>
                    <a:pt x="23" y="329"/>
                  </a:lnTo>
                  <a:lnTo>
                    <a:pt x="24" y="329"/>
                  </a:lnTo>
                  <a:lnTo>
                    <a:pt x="26" y="328"/>
                  </a:lnTo>
                  <a:lnTo>
                    <a:pt x="26" y="328"/>
                  </a:lnTo>
                  <a:lnTo>
                    <a:pt x="27" y="325"/>
                  </a:lnTo>
                  <a:lnTo>
                    <a:pt x="27" y="324"/>
                  </a:lnTo>
                  <a:lnTo>
                    <a:pt x="27" y="324"/>
                  </a:lnTo>
                  <a:lnTo>
                    <a:pt x="31" y="291"/>
                  </a:lnTo>
                  <a:lnTo>
                    <a:pt x="31" y="291"/>
                  </a:lnTo>
                  <a:lnTo>
                    <a:pt x="30" y="310"/>
                  </a:lnTo>
                  <a:lnTo>
                    <a:pt x="30" y="310"/>
                  </a:lnTo>
                  <a:lnTo>
                    <a:pt x="30" y="315"/>
                  </a:lnTo>
                  <a:lnTo>
                    <a:pt x="30" y="319"/>
                  </a:lnTo>
                  <a:lnTo>
                    <a:pt x="32" y="326"/>
                  </a:lnTo>
                  <a:lnTo>
                    <a:pt x="32" y="326"/>
                  </a:lnTo>
                  <a:lnTo>
                    <a:pt x="33" y="333"/>
                  </a:lnTo>
                  <a:lnTo>
                    <a:pt x="33" y="351"/>
                  </a:lnTo>
                  <a:lnTo>
                    <a:pt x="33" y="351"/>
                  </a:lnTo>
                  <a:lnTo>
                    <a:pt x="35" y="374"/>
                  </a:lnTo>
                  <a:lnTo>
                    <a:pt x="38" y="413"/>
                  </a:lnTo>
                  <a:lnTo>
                    <a:pt x="41" y="453"/>
                  </a:lnTo>
                  <a:lnTo>
                    <a:pt x="42" y="477"/>
                  </a:lnTo>
                  <a:lnTo>
                    <a:pt x="42" y="477"/>
                  </a:lnTo>
                  <a:lnTo>
                    <a:pt x="43" y="516"/>
                  </a:lnTo>
                  <a:lnTo>
                    <a:pt x="43" y="539"/>
                  </a:lnTo>
                  <a:lnTo>
                    <a:pt x="41" y="557"/>
                  </a:lnTo>
                  <a:lnTo>
                    <a:pt x="41" y="557"/>
                  </a:lnTo>
                  <a:lnTo>
                    <a:pt x="40" y="569"/>
                  </a:lnTo>
                  <a:lnTo>
                    <a:pt x="39" y="582"/>
                  </a:lnTo>
                  <a:lnTo>
                    <a:pt x="40" y="593"/>
                  </a:lnTo>
                  <a:lnTo>
                    <a:pt x="41" y="601"/>
                  </a:lnTo>
                  <a:lnTo>
                    <a:pt x="41" y="601"/>
                  </a:lnTo>
                  <a:lnTo>
                    <a:pt x="45" y="612"/>
                  </a:lnTo>
                  <a:lnTo>
                    <a:pt x="46" y="615"/>
                  </a:lnTo>
                  <a:lnTo>
                    <a:pt x="45" y="618"/>
                  </a:lnTo>
                  <a:lnTo>
                    <a:pt x="45" y="618"/>
                  </a:lnTo>
                  <a:lnTo>
                    <a:pt x="36" y="626"/>
                  </a:lnTo>
                  <a:lnTo>
                    <a:pt x="30" y="633"/>
                  </a:lnTo>
                  <a:lnTo>
                    <a:pt x="29" y="635"/>
                  </a:lnTo>
                  <a:lnTo>
                    <a:pt x="29" y="637"/>
                  </a:lnTo>
                  <a:lnTo>
                    <a:pt x="29" y="637"/>
                  </a:lnTo>
                  <a:lnTo>
                    <a:pt x="30" y="639"/>
                  </a:lnTo>
                  <a:lnTo>
                    <a:pt x="32" y="640"/>
                  </a:lnTo>
                  <a:lnTo>
                    <a:pt x="39" y="643"/>
                  </a:lnTo>
                  <a:lnTo>
                    <a:pt x="46" y="643"/>
                  </a:lnTo>
                  <a:lnTo>
                    <a:pt x="55" y="639"/>
                  </a:lnTo>
                  <a:lnTo>
                    <a:pt x="55" y="639"/>
                  </a:lnTo>
                  <a:lnTo>
                    <a:pt x="64" y="636"/>
                  </a:lnTo>
                  <a:lnTo>
                    <a:pt x="73" y="634"/>
                  </a:lnTo>
                  <a:lnTo>
                    <a:pt x="79" y="632"/>
                  </a:lnTo>
                  <a:lnTo>
                    <a:pt x="81" y="631"/>
                  </a:lnTo>
                  <a:lnTo>
                    <a:pt x="82" y="630"/>
                  </a:lnTo>
                  <a:lnTo>
                    <a:pt x="82" y="630"/>
                  </a:lnTo>
                  <a:lnTo>
                    <a:pt x="82" y="627"/>
                  </a:lnTo>
                  <a:lnTo>
                    <a:pt x="81" y="624"/>
                  </a:lnTo>
                  <a:lnTo>
                    <a:pt x="80" y="620"/>
                  </a:lnTo>
                  <a:lnTo>
                    <a:pt x="81" y="615"/>
                  </a:lnTo>
                  <a:lnTo>
                    <a:pt x="81" y="615"/>
                  </a:lnTo>
                  <a:lnTo>
                    <a:pt x="83" y="608"/>
                  </a:lnTo>
                  <a:lnTo>
                    <a:pt x="85" y="602"/>
                  </a:lnTo>
                  <a:lnTo>
                    <a:pt x="85" y="594"/>
                  </a:lnTo>
                  <a:lnTo>
                    <a:pt x="85" y="594"/>
                  </a:lnTo>
                  <a:lnTo>
                    <a:pt x="85" y="573"/>
                  </a:lnTo>
                  <a:lnTo>
                    <a:pt x="85" y="536"/>
                  </a:lnTo>
                  <a:lnTo>
                    <a:pt x="86" y="501"/>
                  </a:lnTo>
                  <a:lnTo>
                    <a:pt x="88" y="483"/>
                  </a:lnTo>
                  <a:lnTo>
                    <a:pt x="88" y="483"/>
                  </a:lnTo>
                  <a:lnTo>
                    <a:pt x="89" y="473"/>
                  </a:lnTo>
                  <a:lnTo>
                    <a:pt x="91" y="458"/>
                  </a:lnTo>
                  <a:lnTo>
                    <a:pt x="94" y="421"/>
                  </a:lnTo>
                  <a:lnTo>
                    <a:pt x="94" y="421"/>
                  </a:lnTo>
                  <a:lnTo>
                    <a:pt x="97" y="385"/>
                  </a:lnTo>
                  <a:lnTo>
                    <a:pt x="97" y="363"/>
                  </a:lnTo>
                  <a:lnTo>
                    <a:pt x="97" y="340"/>
                  </a:lnTo>
                  <a:lnTo>
                    <a:pt x="97" y="340"/>
                  </a:lnTo>
                  <a:lnTo>
                    <a:pt x="99" y="354"/>
                  </a:lnTo>
                  <a:lnTo>
                    <a:pt x="103" y="389"/>
                  </a:lnTo>
                  <a:lnTo>
                    <a:pt x="103" y="389"/>
                  </a:lnTo>
                  <a:lnTo>
                    <a:pt x="105" y="412"/>
                  </a:lnTo>
                  <a:lnTo>
                    <a:pt x="106" y="436"/>
                  </a:lnTo>
                  <a:lnTo>
                    <a:pt x="108" y="458"/>
                  </a:lnTo>
                  <a:lnTo>
                    <a:pt x="111" y="478"/>
                  </a:lnTo>
                  <a:lnTo>
                    <a:pt x="111" y="478"/>
                  </a:lnTo>
                  <a:lnTo>
                    <a:pt x="112" y="498"/>
                  </a:lnTo>
                  <a:lnTo>
                    <a:pt x="113" y="520"/>
                  </a:lnTo>
                  <a:lnTo>
                    <a:pt x="112" y="551"/>
                  </a:lnTo>
                  <a:lnTo>
                    <a:pt x="112" y="551"/>
                  </a:lnTo>
                  <a:lnTo>
                    <a:pt x="112" y="566"/>
                  </a:lnTo>
                  <a:lnTo>
                    <a:pt x="112" y="587"/>
                  </a:lnTo>
                  <a:lnTo>
                    <a:pt x="113" y="597"/>
                  </a:lnTo>
                  <a:lnTo>
                    <a:pt x="113" y="606"/>
                  </a:lnTo>
                  <a:lnTo>
                    <a:pt x="115" y="612"/>
                  </a:lnTo>
                  <a:lnTo>
                    <a:pt x="116" y="613"/>
                  </a:lnTo>
                  <a:lnTo>
                    <a:pt x="117" y="614"/>
                  </a:lnTo>
                  <a:lnTo>
                    <a:pt x="117" y="614"/>
                  </a:lnTo>
                  <a:lnTo>
                    <a:pt x="118" y="622"/>
                  </a:lnTo>
                  <a:lnTo>
                    <a:pt x="118" y="622"/>
                  </a:lnTo>
                  <a:lnTo>
                    <a:pt x="119" y="629"/>
                  </a:lnTo>
                  <a:lnTo>
                    <a:pt x="120" y="633"/>
                  </a:lnTo>
                  <a:lnTo>
                    <a:pt x="123" y="638"/>
                  </a:lnTo>
                  <a:lnTo>
                    <a:pt x="127" y="642"/>
                  </a:lnTo>
                  <a:lnTo>
                    <a:pt x="133" y="645"/>
                  </a:lnTo>
                  <a:lnTo>
                    <a:pt x="137" y="646"/>
                  </a:lnTo>
                  <a:lnTo>
                    <a:pt x="142" y="646"/>
                  </a:lnTo>
                  <a:lnTo>
                    <a:pt x="153" y="644"/>
                  </a:lnTo>
                  <a:lnTo>
                    <a:pt x="153" y="644"/>
                  </a:lnTo>
                  <a:lnTo>
                    <a:pt x="157" y="642"/>
                  </a:lnTo>
                  <a:lnTo>
                    <a:pt x="159" y="640"/>
                  </a:lnTo>
                  <a:lnTo>
                    <a:pt x="160" y="639"/>
                  </a:lnTo>
                  <a:lnTo>
                    <a:pt x="159" y="636"/>
                  </a:lnTo>
                  <a:lnTo>
                    <a:pt x="156" y="633"/>
                  </a:lnTo>
                  <a:lnTo>
                    <a:pt x="150" y="625"/>
                  </a:lnTo>
                  <a:lnTo>
                    <a:pt x="149" y="622"/>
                  </a:lnTo>
                  <a:lnTo>
                    <a:pt x="149" y="621"/>
                  </a:lnTo>
                  <a:lnTo>
                    <a:pt x="149" y="620"/>
                  </a:lnTo>
                  <a:lnTo>
                    <a:pt x="149" y="620"/>
                  </a:lnTo>
                  <a:lnTo>
                    <a:pt x="152" y="617"/>
                  </a:lnTo>
                  <a:lnTo>
                    <a:pt x="154" y="615"/>
                  </a:lnTo>
                  <a:lnTo>
                    <a:pt x="156" y="614"/>
                  </a:lnTo>
                  <a:lnTo>
                    <a:pt x="156" y="611"/>
                  </a:lnTo>
                  <a:lnTo>
                    <a:pt x="156" y="611"/>
                  </a:lnTo>
                  <a:lnTo>
                    <a:pt x="155" y="510"/>
                  </a:lnTo>
                  <a:lnTo>
                    <a:pt x="155" y="510"/>
                  </a:lnTo>
                  <a:lnTo>
                    <a:pt x="156" y="471"/>
                  </a:lnTo>
                  <a:lnTo>
                    <a:pt x="156" y="454"/>
                  </a:lnTo>
                  <a:lnTo>
                    <a:pt x="155" y="441"/>
                  </a:lnTo>
                  <a:lnTo>
                    <a:pt x="155" y="441"/>
                  </a:lnTo>
                  <a:lnTo>
                    <a:pt x="155" y="425"/>
                  </a:lnTo>
                  <a:lnTo>
                    <a:pt x="156" y="402"/>
                  </a:lnTo>
                  <a:lnTo>
                    <a:pt x="157" y="360"/>
                  </a:lnTo>
                  <a:lnTo>
                    <a:pt x="157" y="360"/>
                  </a:lnTo>
                  <a:lnTo>
                    <a:pt x="157" y="328"/>
                  </a:lnTo>
                  <a:lnTo>
                    <a:pt x="157" y="328"/>
                  </a:lnTo>
                  <a:lnTo>
                    <a:pt x="165" y="326"/>
                  </a:lnTo>
                  <a:lnTo>
                    <a:pt x="170" y="321"/>
                  </a:lnTo>
                  <a:lnTo>
                    <a:pt x="175" y="317"/>
                  </a:lnTo>
                  <a:lnTo>
                    <a:pt x="177" y="312"/>
                  </a:lnTo>
                  <a:lnTo>
                    <a:pt x="179" y="307"/>
                  </a:lnTo>
                  <a:lnTo>
                    <a:pt x="179" y="303"/>
                  </a:lnTo>
                  <a:lnTo>
                    <a:pt x="179" y="296"/>
                  </a:lnTo>
                  <a:lnTo>
                    <a:pt x="179" y="296"/>
                  </a:lnTo>
                  <a:lnTo>
                    <a:pt x="180" y="292"/>
                  </a:lnTo>
                  <a:lnTo>
                    <a:pt x="181" y="289"/>
                  </a:lnTo>
                  <a:lnTo>
                    <a:pt x="184" y="287"/>
                  </a:lnTo>
                  <a:lnTo>
                    <a:pt x="185" y="287"/>
                  </a:lnTo>
                  <a:lnTo>
                    <a:pt x="187" y="287"/>
                  </a:lnTo>
                  <a:lnTo>
                    <a:pt x="187" y="287"/>
                  </a:lnTo>
                  <a:lnTo>
                    <a:pt x="188" y="287"/>
                  </a:lnTo>
                  <a:lnTo>
                    <a:pt x="189" y="286"/>
                  </a:lnTo>
                  <a:lnTo>
                    <a:pt x="191" y="280"/>
                  </a:lnTo>
                  <a:lnTo>
                    <a:pt x="192" y="274"/>
                  </a:lnTo>
                  <a:lnTo>
                    <a:pt x="193" y="268"/>
                  </a:lnTo>
                  <a:lnTo>
                    <a:pt x="193" y="268"/>
                  </a:lnTo>
                  <a:lnTo>
                    <a:pt x="194" y="247"/>
                  </a:lnTo>
                  <a:lnTo>
                    <a:pt x="197" y="227"/>
                  </a:lnTo>
                  <a:lnTo>
                    <a:pt x="197" y="227"/>
                  </a:lnTo>
                  <a:lnTo>
                    <a:pt x="198" y="216"/>
                  </a:lnTo>
                  <a:lnTo>
                    <a:pt x="197" y="208"/>
                  </a:lnTo>
                  <a:lnTo>
                    <a:pt x="197" y="208"/>
                  </a:lnTo>
                  <a:lnTo>
                    <a:pt x="193" y="197"/>
                  </a:lnTo>
                  <a:lnTo>
                    <a:pt x="190" y="184"/>
                  </a:lnTo>
                  <a:lnTo>
                    <a:pt x="190" y="184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7" name="Freeform 1140"/>
            <p:cNvSpPr>
              <a:spLocks/>
            </p:cNvSpPr>
            <p:nvPr/>
          </p:nvSpPr>
          <p:spPr bwMode="auto">
            <a:xfrm>
              <a:off x="4192538" y="2804046"/>
              <a:ext cx="15875" cy="133350"/>
            </a:xfrm>
            <a:custGeom>
              <a:avLst/>
              <a:gdLst/>
              <a:ahLst/>
              <a:cxnLst>
                <a:cxn ang="0">
                  <a:pos x="9" y="75"/>
                </a:cxn>
                <a:cxn ang="0">
                  <a:pos x="9" y="75"/>
                </a:cxn>
                <a:cxn ang="0">
                  <a:pos x="9" y="80"/>
                </a:cxn>
                <a:cxn ang="0">
                  <a:pos x="8" y="82"/>
                </a:cxn>
                <a:cxn ang="0">
                  <a:pos x="6" y="83"/>
                </a:cxn>
                <a:cxn ang="0">
                  <a:pos x="3" y="84"/>
                </a:cxn>
                <a:cxn ang="0">
                  <a:pos x="3" y="84"/>
                </a:cxn>
                <a:cxn ang="0">
                  <a:pos x="4" y="78"/>
                </a:cxn>
                <a:cxn ang="0">
                  <a:pos x="3" y="71"/>
                </a:cxn>
                <a:cxn ang="0">
                  <a:pos x="1" y="62"/>
                </a:cxn>
                <a:cxn ang="0">
                  <a:pos x="1" y="51"/>
                </a:cxn>
                <a:cxn ang="0">
                  <a:pos x="1" y="5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4" y="2"/>
                </a:cxn>
                <a:cxn ang="0">
                  <a:pos x="6" y="7"/>
                </a:cxn>
                <a:cxn ang="0">
                  <a:pos x="7" y="12"/>
                </a:cxn>
                <a:cxn ang="0">
                  <a:pos x="8" y="20"/>
                </a:cxn>
                <a:cxn ang="0">
                  <a:pos x="9" y="35"/>
                </a:cxn>
                <a:cxn ang="0">
                  <a:pos x="9" y="46"/>
                </a:cxn>
                <a:cxn ang="0">
                  <a:pos x="9" y="46"/>
                </a:cxn>
                <a:cxn ang="0">
                  <a:pos x="10" y="55"/>
                </a:cxn>
                <a:cxn ang="0">
                  <a:pos x="9" y="62"/>
                </a:cxn>
                <a:cxn ang="0">
                  <a:pos x="9" y="70"/>
                </a:cxn>
                <a:cxn ang="0">
                  <a:pos x="9" y="75"/>
                </a:cxn>
                <a:cxn ang="0">
                  <a:pos x="9" y="75"/>
                </a:cxn>
              </a:cxnLst>
              <a:rect l="0" t="0" r="r" b="b"/>
              <a:pathLst>
                <a:path w="10" h="84">
                  <a:moveTo>
                    <a:pt x="9" y="75"/>
                  </a:moveTo>
                  <a:lnTo>
                    <a:pt x="9" y="75"/>
                  </a:lnTo>
                  <a:lnTo>
                    <a:pt x="9" y="80"/>
                  </a:lnTo>
                  <a:lnTo>
                    <a:pt x="8" y="82"/>
                  </a:lnTo>
                  <a:lnTo>
                    <a:pt x="6" y="83"/>
                  </a:lnTo>
                  <a:lnTo>
                    <a:pt x="3" y="84"/>
                  </a:lnTo>
                  <a:lnTo>
                    <a:pt x="3" y="84"/>
                  </a:lnTo>
                  <a:lnTo>
                    <a:pt x="4" y="78"/>
                  </a:lnTo>
                  <a:lnTo>
                    <a:pt x="3" y="71"/>
                  </a:lnTo>
                  <a:lnTo>
                    <a:pt x="1" y="62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1"/>
                  </a:lnTo>
                  <a:lnTo>
                    <a:pt x="4" y="2"/>
                  </a:lnTo>
                  <a:lnTo>
                    <a:pt x="6" y="7"/>
                  </a:lnTo>
                  <a:lnTo>
                    <a:pt x="7" y="12"/>
                  </a:lnTo>
                  <a:lnTo>
                    <a:pt x="8" y="20"/>
                  </a:lnTo>
                  <a:lnTo>
                    <a:pt x="9" y="35"/>
                  </a:lnTo>
                  <a:lnTo>
                    <a:pt x="9" y="46"/>
                  </a:lnTo>
                  <a:lnTo>
                    <a:pt x="9" y="46"/>
                  </a:lnTo>
                  <a:lnTo>
                    <a:pt x="10" y="55"/>
                  </a:lnTo>
                  <a:lnTo>
                    <a:pt x="9" y="62"/>
                  </a:lnTo>
                  <a:lnTo>
                    <a:pt x="9" y="70"/>
                  </a:lnTo>
                  <a:lnTo>
                    <a:pt x="9" y="75"/>
                  </a:lnTo>
                  <a:lnTo>
                    <a:pt x="9" y="7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8" name="Freeform 1141"/>
            <p:cNvSpPr>
              <a:spLocks/>
            </p:cNvSpPr>
            <p:nvPr/>
          </p:nvSpPr>
          <p:spPr bwMode="auto">
            <a:xfrm>
              <a:off x="4056013" y="2627833"/>
              <a:ext cx="88900" cy="1492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2" y="12"/>
                </a:cxn>
                <a:cxn ang="0">
                  <a:pos x="3" y="18"/>
                </a:cxn>
                <a:cxn ang="0">
                  <a:pos x="5" y="23"/>
                </a:cxn>
                <a:cxn ang="0">
                  <a:pos x="5" y="23"/>
                </a:cxn>
                <a:cxn ang="0">
                  <a:pos x="7" y="36"/>
                </a:cxn>
                <a:cxn ang="0">
                  <a:pos x="10" y="58"/>
                </a:cxn>
                <a:cxn ang="0">
                  <a:pos x="13" y="69"/>
                </a:cxn>
                <a:cxn ang="0">
                  <a:pos x="17" y="80"/>
                </a:cxn>
                <a:cxn ang="0">
                  <a:pos x="21" y="88"/>
                </a:cxn>
                <a:cxn ang="0">
                  <a:pos x="23" y="92"/>
                </a:cxn>
                <a:cxn ang="0">
                  <a:pos x="25" y="94"/>
                </a:cxn>
                <a:cxn ang="0">
                  <a:pos x="25" y="94"/>
                </a:cxn>
                <a:cxn ang="0">
                  <a:pos x="35" y="79"/>
                </a:cxn>
                <a:cxn ang="0">
                  <a:pos x="43" y="64"/>
                </a:cxn>
                <a:cxn ang="0">
                  <a:pos x="49" y="51"/>
                </a:cxn>
                <a:cxn ang="0">
                  <a:pos x="49" y="51"/>
                </a:cxn>
                <a:cxn ang="0">
                  <a:pos x="54" y="39"/>
                </a:cxn>
                <a:cxn ang="0">
                  <a:pos x="56" y="29"/>
                </a:cxn>
                <a:cxn ang="0">
                  <a:pos x="56" y="19"/>
                </a:cxn>
                <a:cxn ang="0">
                  <a:pos x="55" y="9"/>
                </a:cxn>
                <a:cxn ang="0">
                  <a:pos x="55" y="9"/>
                </a:cxn>
                <a:cxn ang="0">
                  <a:pos x="55" y="6"/>
                </a:cxn>
                <a:cxn ang="0">
                  <a:pos x="53" y="4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8" y="0"/>
                </a:cxn>
                <a:cxn ang="0">
                  <a:pos x="48" y="1"/>
                </a:cxn>
                <a:cxn ang="0">
                  <a:pos x="47" y="4"/>
                </a:cxn>
                <a:cxn ang="0">
                  <a:pos x="47" y="8"/>
                </a:cxn>
                <a:cxn ang="0">
                  <a:pos x="45" y="11"/>
                </a:cxn>
                <a:cxn ang="0">
                  <a:pos x="45" y="11"/>
                </a:cxn>
                <a:cxn ang="0">
                  <a:pos x="41" y="17"/>
                </a:cxn>
                <a:cxn ang="0">
                  <a:pos x="36" y="19"/>
                </a:cxn>
                <a:cxn ang="0">
                  <a:pos x="31" y="21"/>
                </a:cxn>
                <a:cxn ang="0">
                  <a:pos x="24" y="21"/>
                </a:cxn>
                <a:cxn ang="0">
                  <a:pos x="24" y="21"/>
                </a:cxn>
                <a:cxn ang="0">
                  <a:pos x="18" y="19"/>
                </a:cxn>
                <a:cxn ang="0">
                  <a:pos x="11" y="14"/>
                </a:cxn>
                <a:cxn ang="0">
                  <a:pos x="7" y="9"/>
                </a:cxn>
                <a:cxn ang="0">
                  <a:pos x="4" y="4"/>
                </a:cxn>
                <a:cxn ang="0">
                  <a:pos x="0" y="8"/>
                </a:cxn>
              </a:cxnLst>
              <a:rect l="0" t="0" r="r" b="b"/>
              <a:pathLst>
                <a:path w="56" h="94">
                  <a:moveTo>
                    <a:pt x="0" y="8"/>
                  </a:moveTo>
                  <a:lnTo>
                    <a:pt x="0" y="8"/>
                  </a:lnTo>
                  <a:lnTo>
                    <a:pt x="2" y="12"/>
                  </a:lnTo>
                  <a:lnTo>
                    <a:pt x="3" y="18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36"/>
                  </a:lnTo>
                  <a:lnTo>
                    <a:pt x="10" y="58"/>
                  </a:lnTo>
                  <a:lnTo>
                    <a:pt x="13" y="69"/>
                  </a:lnTo>
                  <a:lnTo>
                    <a:pt x="17" y="80"/>
                  </a:lnTo>
                  <a:lnTo>
                    <a:pt x="21" y="88"/>
                  </a:lnTo>
                  <a:lnTo>
                    <a:pt x="23" y="92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35" y="79"/>
                  </a:lnTo>
                  <a:lnTo>
                    <a:pt x="43" y="64"/>
                  </a:lnTo>
                  <a:lnTo>
                    <a:pt x="49" y="51"/>
                  </a:lnTo>
                  <a:lnTo>
                    <a:pt x="49" y="51"/>
                  </a:lnTo>
                  <a:lnTo>
                    <a:pt x="54" y="39"/>
                  </a:lnTo>
                  <a:lnTo>
                    <a:pt x="56" y="29"/>
                  </a:lnTo>
                  <a:lnTo>
                    <a:pt x="56" y="19"/>
                  </a:lnTo>
                  <a:lnTo>
                    <a:pt x="55" y="9"/>
                  </a:lnTo>
                  <a:lnTo>
                    <a:pt x="55" y="9"/>
                  </a:lnTo>
                  <a:lnTo>
                    <a:pt x="55" y="6"/>
                  </a:lnTo>
                  <a:lnTo>
                    <a:pt x="53" y="4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8" y="0"/>
                  </a:lnTo>
                  <a:lnTo>
                    <a:pt x="48" y="1"/>
                  </a:lnTo>
                  <a:lnTo>
                    <a:pt x="47" y="4"/>
                  </a:lnTo>
                  <a:lnTo>
                    <a:pt x="47" y="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7"/>
                  </a:lnTo>
                  <a:lnTo>
                    <a:pt x="36" y="19"/>
                  </a:lnTo>
                  <a:lnTo>
                    <a:pt x="31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18" y="19"/>
                  </a:lnTo>
                  <a:lnTo>
                    <a:pt x="11" y="14"/>
                  </a:lnTo>
                  <a:lnTo>
                    <a:pt x="7" y="9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29" name="Freeform 1142"/>
            <p:cNvSpPr>
              <a:spLocks/>
            </p:cNvSpPr>
            <p:nvPr/>
          </p:nvSpPr>
          <p:spPr bwMode="auto">
            <a:xfrm>
              <a:off x="4089350" y="2662758"/>
              <a:ext cx="25400" cy="117475"/>
            </a:xfrm>
            <a:custGeom>
              <a:avLst/>
              <a:gdLst/>
              <a:ahLst/>
              <a:cxnLst>
                <a:cxn ang="0">
                  <a:pos x="2" y="73"/>
                </a:cxn>
                <a:cxn ang="0">
                  <a:pos x="2" y="73"/>
                </a:cxn>
                <a:cxn ang="0">
                  <a:pos x="1" y="68"/>
                </a:cxn>
                <a:cxn ang="0">
                  <a:pos x="0" y="57"/>
                </a:cxn>
                <a:cxn ang="0">
                  <a:pos x="1" y="34"/>
                </a:cxn>
                <a:cxn ang="0">
                  <a:pos x="1" y="34"/>
                </a:cxn>
                <a:cxn ang="0">
                  <a:pos x="1" y="27"/>
                </a:cxn>
                <a:cxn ang="0">
                  <a:pos x="3" y="22"/>
                </a:cxn>
                <a:cxn ang="0">
                  <a:pos x="6" y="15"/>
                </a:cxn>
                <a:cxn ang="0">
                  <a:pos x="6" y="15"/>
                </a:cxn>
                <a:cxn ang="0">
                  <a:pos x="4" y="13"/>
                </a:cxn>
                <a:cxn ang="0">
                  <a:pos x="3" y="1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1"/>
                </a:cxn>
                <a:cxn ang="0">
                  <a:pos x="12" y="2"/>
                </a:cxn>
                <a:cxn ang="0">
                  <a:pos x="14" y="4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11" y="11"/>
                </a:cxn>
                <a:cxn ang="0">
                  <a:pos x="11" y="13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4" y="36"/>
                </a:cxn>
                <a:cxn ang="0">
                  <a:pos x="16" y="57"/>
                </a:cxn>
                <a:cxn ang="0">
                  <a:pos x="16" y="57"/>
                </a:cxn>
                <a:cxn ang="0">
                  <a:pos x="15" y="62"/>
                </a:cxn>
                <a:cxn ang="0">
                  <a:pos x="12" y="69"/>
                </a:cxn>
                <a:cxn ang="0">
                  <a:pos x="10" y="72"/>
                </a:cxn>
                <a:cxn ang="0">
                  <a:pos x="8" y="73"/>
                </a:cxn>
                <a:cxn ang="0">
                  <a:pos x="4" y="74"/>
                </a:cxn>
                <a:cxn ang="0">
                  <a:pos x="2" y="73"/>
                </a:cxn>
                <a:cxn ang="0">
                  <a:pos x="2" y="73"/>
                </a:cxn>
              </a:cxnLst>
              <a:rect l="0" t="0" r="r" b="b"/>
              <a:pathLst>
                <a:path w="16" h="74">
                  <a:moveTo>
                    <a:pt x="2" y="73"/>
                  </a:moveTo>
                  <a:lnTo>
                    <a:pt x="2" y="73"/>
                  </a:lnTo>
                  <a:lnTo>
                    <a:pt x="1" y="68"/>
                  </a:lnTo>
                  <a:lnTo>
                    <a:pt x="0" y="57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1" y="27"/>
                  </a:lnTo>
                  <a:lnTo>
                    <a:pt x="3" y="22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4" y="13"/>
                  </a:lnTo>
                  <a:lnTo>
                    <a:pt x="3" y="1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36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5" y="62"/>
                  </a:lnTo>
                  <a:lnTo>
                    <a:pt x="12" y="69"/>
                  </a:lnTo>
                  <a:lnTo>
                    <a:pt x="10" y="72"/>
                  </a:lnTo>
                  <a:lnTo>
                    <a:pt x="8" y="73"/>
                  </a:lnTo>
                  <a:lnTo>
                    <a:pt x="4" y="74"/>
                  </a:lnTo>
                  <a:lnTo>
                    <a:pt x="2" y="73"/>
                  </a:lnTo>
                  <a:lnTo>
                    <a:pt x="2" y="73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  <p:grpSp>
        <p:nvGrpSpPr>
          <p:cNvPr id="30" name="Group 140"/>
          <p:cNvGrpSpPr/>
          <p:nvPr/>
        </p:nvGrpSpPr>
        <p:grpSpPr>
          <a:xfrm>
            <a:off x="3388644" y="5150293"/>
            <a:ext cx="269354" cy="1072174"/>
            <a:chOff x="5889104" y="1737159"/>
            <a:chExt cx="407988" cy="1624013"/>
          </a:xfrm>
        </p:grpSpPr>
        <p:sp>
          <p:nvSpPr>
            <p:cNvPr id="31" name="Freeform 541"/>
            <p:cNvSpPr>
              <a:spLocks/>
            </p:cNvSpPr>
            <p:nvPr/>
          </p:nvSpPr>
          <p:spPr bwMode="auto">
            <a:xfrm>
              <a:off x="6128816" y="2076884"/>
              <a:ext cx="36513" cy="47625"/>
            </a:xfrm>
            <a:custGeom>
              <a:avLst/>
              <a:gdLst/>
              <a:ahLst/>
              <a:cxnLst>
                <a:cxn ang="0">
                  <a:pos x="47" y="40"/>
                </a:cxn>
                <a:cxn ang="0">
                  <a:pos x="40" y="19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8" y="10"/>
                </a:cxn>
                <a:cxn ang="0">
                  <a:pos x="0" y="19"/>
                </a:cxn>
                <a:cxn ang="0">
                  <a:pos x="0" y="60"/>
                </a:cxn>
                <a:cxn ang="0">
                  <a:pos x="32" y="51"/>
                </a:cxn>
                <a:cxn ang="0">
                  <a:pos x="47" y="40"/>
                </a:cxn>
              </a:cxnLst>
              <a:rect l="0" t="0" r="r" b="b"/>
              <a:pathLst>
                <a:path w="47" h="60">
                  <a:moveTo>
                    <a:pt x="47" y="40"/>
                  </a:moveTo>
                  <a:lnTo>
                    <a:pt x="40" y="19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8" y="10"/>
                  </a:lnTo>
                  <a:lnTo>
                    <a:pt x="0" y="19"/>
                  </a:lnTo>
                  <a:lnTo>
                    <a:pt x="0" y="60"/>
                  </a:lnTo>
                  <a:lnTo>
                    <a:pt x="32" y="51"/>
                  </a:lnTo>
                  <a:lnTo>
                    <a:pt x="47" y="40"/>
                  </a:lnTo>
                  <a:close/>
                </a:path>
              </a:pathLst>
            </a:custGeom>
            <a:solidFill>
              <a:srgbClr val="A1C6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32" name="Freeform 550"/>
            <p:cNvSpPr>
              <a:spLocks/>
            </p:cNvSpPr>
            <p:nvPr/>
          </p:nvSpPr>
          <p:spPr bwMode="auto">
            <a:xfrm>
              <a:off x="6158979" y="2024497"/>
              <a:ext cx="55563" cy="119063"/>
            </a:xfrm>
            <a:custGeom>
              <a:avLst/>
              <a:gdLst/>
              <a:ahLst/>
              <a:cxnLst>
                <a:cxn ang="0">
                  <a:pos x="30" y="75"/>
                </a:cxn>
                <a:cxn ang="0">
                  <a:pos x="39" y="95"/>
                </a:cxn>
                <a:cxn ang="0">
                  <a:pos x="22" y="105"/>
                </a:cxn>
                <a:cxn ang="0">
                  <a:pos x="15" y="125"/>
                </a:cxn>
                <a:cxn ang="0">
                  <a:pos x="39" y="125"/>
                </a:cxn>
                <a:cxn ang="0">
                  <a:pos x="22" y="136"/>
                </a:cxn>
                <a:cxn ang="0">
                  <a:pos x="46" y="125"/>
                </a:cxn>
                <a:cxn ang="0">
                  <a:pos x="30" y="136"/>
                </a:cxn>
                <a:cxn ang="0">
                  <a:pos x="5" y="150"/>
                </a:cxn>
                <a:cxn ang="0">
                  <a:pos x="7" y="148"/>
                </a:cxn>
                <a:cxn ang="0">
                  <a:pos x="16" y="150"/>
                </a:cxn>
                <a:cxn ang="0">
                  <a:pos x="33" y="146"/>
                </a:cxn>
                <a:cxn ang="0">
                  <a:pos x="30" y="144"/>
                </a:cxn>
                <a:cxn ang="0">
                  <a:pos x="54" y="136"/>
                </a:cxn>
                <a:cxn ang="0">
                  <a:pos x="61" y="136"/>
                </a:cxn>
                <a:cxn ang="0">
                  <a:pos x="69" y="105"/>
                </a:cxn>
                <a:cxn ang="0">
                  <a:pos x="54" y="75"/>
                </a:cxn>
                <a:cxn ang="0">
                  <a:pos x="30" y="54"/>
                </a:cxn>
                <a:cxn ang="0">
                  <a:pos x="30" y="24"/>
                </a:cxn>
                <a:cxn ang="0">
                  <a:pos x="15" y="24"/>
                </a:cxn>
                <a:cxn ang="0">
                  <a:pos x="26" y="0"/>
                </a:cxn>
                <a:cxn ang="0">
                  <a:pos x="7" y="13"/>
                </a:cxn>
                <a:cxn ang="0">
                  <a:pos x="0" y="43"/>
                </a:cxn>
                <a:cxn ang="0">
                  <a:pos x="15" y="65"/>
                </a:cxn>
                <a:cxn ang="0">
                  <a:pos x="30" y="75"/>
                </a:cxn>
              </a:cxnLst>
              <a:rect l="0" t="0" r="r" b="b"/>
              <a:pathLst>
                <a:path w="69" h="150">
                  <a:moveTo>
                    <a:pt x="30" y="75"/>
                  </a:moveTo>
                  <a:lnTo>
                    <a:pt x="39" y="95"/>
                  </a:lnTo>
                  <a:lnTo>
                    <a:pt x="22" y="105"/>
                  </a:lnTo>
                  <a:lnTo>
                    <a:pt x="15" y="125"/>
                  </a:lnTo>
                  <a:lnTo>
                    <a:pt x="39" y="125"/>
                  </a:lnTo>
                  <a:lnTo>
                    <a:pt x="22" y="136"/>
                  </a:lnTo>
                  <a:lnTo>
                    <a:pt x="46" y="125"/>
                  </a:lnTo>
                  <a:lnTo>
                    <a:pt x="30" y="136"/>
                  </a:lnTo>
                  <a:lnTo>
                    <a:pt x="5" y="150"/>
                  </a:lnTo>
                  <a:lnTo>
                    <a:pt x="7" y="148"/>
                  </a:lnTo>
                  <a:lnTo>
                    <a:pt x="16" y="150"/>
                  </a:lnTo>
                  <a:lnTo>
                    <a:pt x="33" y="146"/>
                  </a:lnTo>
                  <a:lnTo>
                    <a:pt x="30" y="144"/>
                  </a:lnTo>
                  <a:lnTo>
                    <a:pt x="54" y="136"/>
                  </a:lnTo>
                  <a:lnTo>
                    <a:pt x="61" y="136"/>
                  </a:lnTo>
                  <a:lnTo>
                    <a:pt x="69" y="105"/>
                  </a:lnTo>
                  <a:lnTo>
                    <a:pt x="54" y="75"/>
                  </a:lnTo>
                  <a:lnTo>
                    <a:pt x="30" y="54"/>
                  </a:lnTo>
                  <a:lnTo>
                    <a:pt x="30" y="24"/>
                  </a:lnTo>
                  <a:lnTo>
                    <a:pt x="15" y="24"/>
                  </a:lnTo>
                  <a:lnTo>
                    <a:pt x="26" y="0"/>
                  </a:lnTo>
                  <a:lnTo>
                    <a:pt x="7" y="13"/>
                  </a:lnTo>
                  <a:lnTo>
                    <a:pt x="0" y="43"/>
                  </a:lnTo>
                  <a:lnTo>
                    <a:pt x="15" y="65"/>
                  </a:lnTo>
                  <a:lnTo>
                    <a:pt x="30" y="75"/>
                  </a:lnTo>
                  <a:close/>
                </a:path>
              </a:pathLst>
            </a:custGeom>
            <a:solidFill>
              <a:srgbClr val="A1C6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33" name="Freeform 551"/>
            <p:cNvSpPr>
              <a:spLocks/>
            </p:cNvSpPr>
            <p:nvPr/>
          </p:nvSpPr>
          <p:spPr bwMode="auto">
            <a:xfrm>
              <a:off x="6208191" y="2116572"/>
              <a:ext cx="12700" cy="15875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20"/>
                </a:cxn>
                <a:cxn ang="0">
                  <a:pos x="8" y="20"/>
                </a:cxn>
                <a:cxn ang="0">
                  <a:pos x="15" y="0"/>
                </a:cxn>
              </a:cxnLst>
              <a:rect l="0" t="0" r="r" b="b"/>
              <a:pathLst>
                <a:path w="15" h="20">
                  <a:moveTo>
                    <a:pt x="15" y="0"/>
                  </a:moveTo>
                  <a:lnTo>
                    <a:pt x="0" y="20"/>
                  </a:lnTo>
                  <a:lnTo>
                    <a:pt x="8" y="2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A1C6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34" name="Freeform 554"/>
            <p:cNvSpPr>
              <a:spLocks/>
            </p:cNvSpPr>
            <p:nvPr/>
          </p:nvSpPr>
          <p:spPr bwMode="auto">
            <a:xfrm>
              <a:off x="6030391" y="1922897"/>
              <a:ext cx="66675" cy="47625"/>
            </a:xfrm>
            <a:custGeom>
              <a:avLst/>
              <a:gdLst/>
              <a:ahLst/>
              <a:cxnLst>
                <a:cxn ang="0">
                  <a:pos x="77" y="51"/>
                </a:cxn>
                <a:cxn ang="0">
                  <a:pos x="84" y="30"/>
                </a:cxn>
                <a:cxn ang="0">
                  <a:pos x="77" y="12"/>
                </a:cxn>
                <a:cxn ang="0">
                  <a:pos x="84" y="0"/>
                </a:cxn>
                <a:cxn ang="0">
                  <a:pos x="69" y="0"/>
                </a:cxn>
                <a:cxn ang="0">
                  <a:pos x="62" y="12"/>
                </a:cxn>
                <a:cxn ang="0">
                  <a:pos x="45" y="12"/>
                </a:cxn>
                <a:cxn ang="0">
                  <a:pos x="45" y="21"/>
                </a:cxn>
                <a:cxn ang="0">
                  <a:pos x="30" y="12"/>
                </a:cxn>
                <a:cxn ang="0">
                  <a:pos x="0" y="12"/>
                </a:cxn>
                <a:cxn ang="0">
                  <a:pos x="13" y="41"/>
                </a:cxn>
                <a:cxn ang="0">
                  <a:pos x="30" y="62"/>
                </a:cxn>
                <a:cxn ang="0">
                  <a:pos x="53" y="51"/>
                </a:cxn>
                <a:cxn ang="0">
                  <a:pos x="77" y="51"/>
                </a:cxn>
              </a:cxnLst>
              <a:rect l="0" t="0" r="r" b="b"/>
              <a:pathLst>
                <a:path w="84" h="62">
                  <a:moveTo>
                    <a:pt x="77" y="51"/>
                  </a:moveTo>
                  <a:lnTo>
                    <a:pt x="84" y="30"/>
                  </a:lnTo>
                  <a:lnTo>
                    <a:pt x="77" y="12"/>
                  </a:lnTo>
                  <a:lnTo>
                    <a:pt x="84" y="0"/>
                  </a:lnTo>
                  <a:lnTo>
                    <a:pt x="69" y="0"/>
                  </a:lnTo>
                  <a:lnTo>
                    <a:pt x="62" y="12"/>
                  </a:lnTo>
                  <a:lnTo>
                    <a:pt x="45" y="12"/>
                  </a:lnTo>
                  <a:lnTo>
                    <a:pt x="45" y="21"/>
                  </a:lnTo>
                  <a:lnTo>
                    <a:pt x="30" y="12"/>
                  </a:lnTo>
                  <a:lnTo>
                    <a:pt x="0" y="12"/>
                  </a:lnTo>
                  <a:lnTo>
                    <a:pt x="13" y="41"/>
                  </a:lnTo>
                  <a:lnTo>
                    <a:pt x="30" y="62"/>
                  </a:lnTo>
                  <a:lnTo>
                    <a:pt x="53" y="51"/>
                  </a:lnTo>
                  <a:lnTo>
                    <a:pt x="77" y="51"/>
                  </a:lnTo>
                  <a:close/>
                </a:path>
              </a:pathLst>
            </a:custGeom>
            <a:solidFill>
              <a:srgbClr val="A1C6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35" name="Freeform 616"/>
            <p:cNvSpPr>
              <a:spLocks/>
            </p:cNvSpPr>
            <p:nvPr/>
          </p:nvSpPr>
          <p:spPr bwMode="auto">
            <a:xfrm>
              <a:off x="5889104" y="1737159"/>
              <a:ext cx="407988" cy="1624013"/>
            </a:xfrm>
            <a:custGeom>
              <a:avLst/>
              <a:gdLst/>
              <a:ahLst/>
              <a:cxnLst>
                <a:cxn ang="0">
                  <a:pos x="476" y="581"/>
                </a:cxn>
                <a:cxn ang="0">
                  <a:pos x="441" y="405"/>
                </a:cxn>
                <a:cxn ang="0">
                  <a:pos x="398" y="338"/>
                </a:cxn>
                <a:cxn ang="0">
                  <a:pos x="327" y="310"/>
                </a:cxn>
                <a:cxn ang="0">
                  <a:pos x="332" y="291"/>
                </a:cxn>
                <a:cxn ang="0">
                  <a:pos x="344" y="228"/>
                </a:cxn>
                <a:cxn ang="0">
                  <a:pos x="344" y="60"/>
                </a:cxn>
                <a:cxn ang="0">
                  <a:pos x="308" y="11"/>
                </a:cxn>
                <a:cxn ang="0">
                  <a:pos x="232" y="2"/>
                </a:cxn>
                <a:cxn ang="0">
                  <a:pos x="166" y="39"/>
                </a:cxn>
                <a:cxn ang="0">
                  <a:pos x="144" y="112"/>
                </a:cxn>
                <a:cxn ang="0">
                  <a:pos x="138" y="289"/>
                </a:cxn>
                <a:cxn ang="0">
                  <a:pos x="131" y="317"/>
                </a:cxn>
                <a:cxn ang="0">
                  <a:pos x="39" y="347"/>
                </a:cxn>
                <a:cxn ang="0">
                  <a:pos x="11" y="420"/>
                </a:cxn>
                <a:cxn ang="0">
                  <a:pos x="2" y="861"/>
                </a:cxn>
                <a:cxn ang="0">
                  <a:pos x="6" y="1014"/>
                </a:cxn>
                <a:cxn ang="0">
                  <a:pos x="39" y="1062"/>
                </a:cxn>
                <a:cxn ang="0">
                  <a:pos x="54" y="1057"/>
                </a:cxn>
                <a:cxn ang="0">
                  <a:pos x="66" y="1032"/>
                </a:cxn>
                <a:cxn ang="0">
                  <a:pos x="54" y="1004"/>
                </a:cxn>
                <a:cxn ang="0">
                  <a:pos x="66" y="963"/>
                </a:cxn>
                <a:cxn ang="0">
                  <a:pos x="73" y="810"/>
                </a:cxn>
                <a:cxn ang="0">
                  <a:pos x="73" y="1068"/>
                </a:cxn>
                <a:cxn ang="0">
                  <a:pos x="66" y="1195"/>
                </a:cxn>
                <a:cxn ang="0">
                  <a:pos x="56" y="1275"/>
                </a:cxn>
                <a:cxn ang="0">
                  <a:pos x="52" y="1353"/>
                </a:cxn>
                <a:cxn ang="0">
                  <a:pos x="118" y="1391"/>
                </a:cxn>
                <a:cxn ang="0">
                  <a:pos x="118" y="1508"/>
                </a:cxn>
                <a:cxn ang="0">
                  <a:pos x="112" y="1792"/>
                </a:cxn>
                <a:cxn ang="0">
                  <a:pos x="90" y="1955"/>
                </a:cxn>
                <a:cxn ang="0">
                  <a:pos x="108" y="2040"/>
                </a:cxn>
                <a:cxn ang="0">
                  <a:pos x="138" y="2039"/>
                </a:cxn>
                <a:cxn ang="0">
                  <a:pos x="149" y="1913"/>
                </a:cxn>
                <a:cxn ang="0">
                  <a:pos x="198" y="1577"/>
                </a:cxn>
                <a:cxn ang="0">
                  <a:pos x="211" y="1398"/>
                </a:cxn>
                <a:cxn ang="0">
                  <a:pos x="269" y="1365"/>
                </a:cxn>
                <a:cxn ang="0">
                  <a:pos x="293" y="1387"/>
                </a:cxn>
                <a:cxn ang="0">
                  <a:pos x="288" y="1602"/>
                </a:cxn>
                <a:cxn ang="0">
                  <a:pos x="302" y="1818"/>
                </a:cxn>
                <a:cxn ang="0">
                  <a:pos x="288" y="1904"/>
                </a:cxn>
                <a:cxn ang="0">
                  <a:pos x="317" y="1969"/>
                </a:cxn>
                <a:cxn ang="0">
                  <a:pos x="329" y="2011"/>
                </a:cxn>
                <a:cxn ang="0">
                  <a:pos x="398" y="2033"/>
                </a:cxn>
                <a:cxn ang="0">
                  <a:pos x="388" y="1984"/>
                </a:cxn>
                <a:cxn ang="0">
                  <a:pos x="347" y="1867"/>
                </a:cxn>
                <a:cxn ang="0">
                  <a:pos x="372" y="1516"/>
                </a:cxn>
                <a:cxn ang="0">
                  <a:pos x="372" y="1355"/>
                </a:cxn>
                <a:cxn ang="0">
                  <a:pos x="422" y="1346"/>
                </a:cxn>
                <a:cxn ang="0">
                  <a:pos x="433" y="937"/>
                </a:cxn>
                <a:cxn ang="0">
                  <a:pos x="448" y="960"/>
                </a:cxn>
                <a:cxn ang="0">
                  <a:pos x="461" y="1030"/>
                </a:cxn>
                <a:cxn ang="0">
                  <a:pos x="450" y="1055"/>
                </a:cxn>
                <a:cxn ang="0">
                  <a:pos x="467" y="1058"/>
                </a:cxn>
                <a:cxn ang="0">
                  <a:pos x="465" y="1073"/>
                </a:cxn>
                <a:cxn ang="0">
                  <a:pos x="491" y="1073"/>
                </a:cxn>
                <a:cxn ang="0">
                  <a:pos x="504" y="1086"/>
                </a:cxn>
                <a:cxn ang="0">
                  <a:pos x="515" y="1057"/>
                </a:cxn>
                <a:cxn ang="0">
                  <a:pos x="491" y="924"/>
                </a:cxn>
              </a:cxnLst>
              <a:rect l="0" t="0" r="r" b="b"/>
              <a:pathLst>
                <a:path w="515" h="2046">
                  <a:moveTo>
                    <a:pt x="487" y="760"/>
                  </a:moveTo>
                  <a:lnTo>
                    <a:pt x="487" y="760"/>
                  </a:lnTo>
                  <a:lnTo>
                    <a:pt x="487" y="721"/>
                  </a:lnTo>
                  <a:lnTo>
                    <a:pt x="485" y="676"/>
                  </a:lnTo>
                  <a:lnTo>
                    <a:pt x="482" y="629"/>
                  </a:lnTo>
                  <a:lnTo>
                    <a:pt x="476" y="581"/>
                  </a:lnTo>
                  <a:lnTo>
                    <a:pt x="470" y="534"/>
                  </a:lnTo>
                  <a:lnTo>
                    <a:pt x="465" y="493"/>
                  </a:lnTo>
                  <a:lnTo>
                    <a:pt x="457" y="459"/>
                  </a:lnTo>
                  <a:lnTo>
                    <a:pt x="452" y="435"/>
                  </a:lnTo>
                  <a:lnTo>
                    <a:pt x="452" y="435"/>
                  </a:lnTo>
                  <a:lnTo>
                    <a:pt x="441" y="405"/>
                  </a:lnTo>
                  <a:lnTo>
                    <a:pt x="431" y="381"/>
                  </a:lnTo>
                  <a:lnTo>
                    <a:pt x="426" y="370"/>
                  </a:lnTo>
                  <a:lnTo>
                    <a:pt x="418" y="358"/>
                  </a:lnTo>
                  <a:lnTo>
                    <a:pt x="409" y="347"/>
                  </a:lnTo>
                  <a:lnTo>
                    <a:pt x="398" y="338"/>
                  </a:lnTo>
                  <a:lnTo>
                    <a:pt x="398" y="338"/>
                  </a:lnTo>
                  <a:lnTo>
                    <a:pt x="386" y="330"/>
                  </a:lnTo>
                  <a:lnTo>
                    <a:pt x="375" y="325"/>
                  </a:lnTo>
                  <a:lnTo>
                    <a:pt x="351" y="319"/>
                  </a:lnTo>
                  <a:lnTo>
                    <a:pt x="351" y="319"/>
                  </a:lnTo>
                  <a:lnTo>
                    <a:pt x="336" y="315"/>
                  </a:lnTo>
                  <a:lnTo>
                    <a:pt x="327" y="310"/>
                  </a:lnTo>
                  <a:lnTo>
                    <a:pt x="321" y="306"/>
                  </a:lnTo>
                  <a:lnTo>
                    <a:pt x="319" y="302"/>
                  </a:lnTo>
                  <a:lnTo>
                    <a:pt x="321" y="299"/>
                  </a:lnTo>
                  <a:lnTo>
                    <a:pt x="323" y="295"/>
                  </a:lnTo>
                  <a:lnTo>
                    <a:pt x="332" y="291"/>
                  </a:lnTo>
                  <a:lnTo>
                    <a:pt x="332" y="291"/>
                  </a:lnTo>
                  <a:lnTo>
                    <a:pt x="334" y="287"/>
                  </a:lnTo>
                  <a:lnTo>
                    <a:pt x="336" y="282"/>
                  </a:lnTo>
                  <a:lnTo>
                    <a:pt x="342" y="261"/>
                  </a:lnTo>
                  <a:lnTo>
                    <a:pt x="344" y="241"/>
                  </a:lnTo>
                  <a:lnTo>
                    <a:pt x="344" y="228"/>
                  </a:lnTo>
                  <a:lnTo>
                    <a:pt x="344" y="228"/>
                  </a:lnTo>
                  <a:lnTo>
                    <a:pt x="345" y="203"/>
                  </a:lnTo>
                  <a:lnTo>
                    <a:pt x="347" y="151"/>
                  </a:lnTo>
                  <a:lnTo>
                    <a:pt x="349" y="121"/>
                  </a:lnTo>
                  <a:lnTo>
                    <a:pt x="347" y="93"/>
                  </a:lnTo>
                  <a:lnTo>
                    <a:pt x="345" y="69"/>
                  </a:lnTo>
                  <a:lnTo>
                    <a:pt x="344" y="60"/>
                  </a:lnTo>
                  <a:lnTo>
                    <a:pt x="340" y="52"/>
                  </a:lnTo>
                  <a:lnTo>
                    <a:pt x="340" y="52"/>
                  </a:lnTo>
                  <a:lnTo>
                    <a:pt x="332" y="37"/>
                  </a:lnTo>
                  <a:lnTo>
                    <a:pt x="325" y="28"/>
                  </a:lnTo>
                  <a:lnTo>
                    <a:pt x="317" y="19"/>
                  </a:lnTo>
                  <a:lnTo>
                    <a:pt x="308" y="11"/>
                  </a:lnTo>
                  <a:lnTo>
                    <a:pt x="297" y="6"/>
                  </a:lnTo>
                  <a:lnTo>
                    <a:pt x="284" y="0"/>
                  </a:lnTo>
                  <a:lnTo>
                    <a:pt x="269" y="0"/>
                  </a:lnTo>
                  <a:lnTo>
                    <a:pt x="269" y="0"/>
                  </a:lnTo>
                  <a:lnTo>
                    <a:pt x="250" y="0"/>
                  </a:lnTo>
                  <a:lnTo>
                    <a:pt x="232" y="2"/>
                  </a:lnTo>
                  <a:lnTo>
                    <a:pt x="211" y="7"/>
                  </a:lnTo>
                  <a:lnTo>
                    <a:pt x="202" y="11"/>
                  </a:lnTo>
                  <a:lnTo>
                    <a:pt x="192" y="17"/>
                  </a:lnTo>
                  <a:lnTo>
                    <a:pt x="183" y="22"/>
                  </a:lnTo>
                  <a:lnTo>
                    <a:pt x="174" y="30"/>
                  </a:lnTo>
                  <a:lnTo>
                    <a:pt x="166" y="39"/>
                  </a:lnTo>
                  <a:lnTo>
                    <a:pt x="159" y="50"/>
                  </a:lnTo>
                  <a:lnTo>
                    <a:pt x="153" y="63"/>
                  </a:lnTo>
                  <a:lnTo>
                    <a:pt x="149" y="77"/>
                  </a:lnTo>
                  <a:lnTo>
                    <a:pt x="146" y="93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2" y="172"/>
                  </a:lnTo>
                  <a:lnTo>
                    <a:pt x="136" y="224"/>
                  </a:lnTo>
                  <a:lnTo>
                    <a:pt x="135" y="267"/>
                  </a:lnTo>
                  <a:lnTo>
                    <a:pt x="136" y="280"/>
                  </a:lnTo>
                  <a:lnTo>
                    <a:pt x="138" y="289"/>
                  </a:lnTo>
                  <a:lnTo>
                    <a:pt x="138" y="289"/>
                  </a:lnTo>
                  <a:lnTo>
                    <a:pt x="144" y="295"/>
                  </a:lnTo>
                  <a:lnTo>
                    <a:pt x="146" y="299"/>
                  </a:lnTo>
                  <a:lnTo>
                    <a:pt x="146" y="304"/>
                  </a:lnTo>
                  <a:lnTo>
                    <a:pt x="144" y="308"/>
                  </a:lnTo>
                  <a:lnTo>
                    <a:pt x="142" y="312"/>
                  </a:lnTo>
                  <a:lnTo>
                    <a:pt x="131" y="317"/>
                  </a:lnTo>
                  <a:lnTo>
                    <a:pt x="112" y="323"/>
                  </a:lnTo>
                  <a:lnTo>
                    <a:pt x="82" y="329"/>
                  </a:lnTo>
                  <a:lnTo>
                    <a:pt x="82" y="329"/>
                  </a:lnTo>
                  <a:lnTo>
                    <a:pt x="66" y="330"/>
                  </a:lnTo>
                  <a:lnTo>
                    <a:pt x="51" y="338"/>
                  </a:lnTo>
                  <a:lnTo>
                    <a:pt x="39" y="347"/>
                  </a:lnTo>
                  <a:lnTo>
                    <a:pt x="30" y="358"/>
                  </a:lnTo>
                  <a:lnTo>
                    <a:pt x="21" y="371"/>
                  </a:lnTo>
                  <a:lnTo>
                    <a:pt x="15" y="386"/>
                  </a:lnTo>
                  <a:lnTo>
                    <a:pt x="13" y="403"/>
                  </a:lnTo>
                  <a:lnTo>
                    <a:pt x="11" y="420"/>
                  </a:lnTo>
                  <a:lnTo>
                    <a:pt x="11" y="420"/>
                  </a:lnTo>
                  <a:lnTo>
                    <a:pt x="10" y="504"/>
                  </a:lnTo>
                  <a:lnTo>
                    <a:pt x="4" y="642"/>
                  </a:lnTo>
                  <a:lnTo>
                    <a:pt x="0" y="780"/>
                  </a:lnTo>
                  <a:lnTo>
                    <a:pt x="0" y="831"/>
                  </a:lnTo>
                  <a:lnTo>
                    <a:pt x="2" y="861"/>
                  </a:lnTo>
                  <a:lnTo>
                    <a:pt x="2" y="861"/>
                  </a:lnTo>
                  <a:lnTo>
                    <a:pt x="6" y="889"/>
                  </a:lnTo>
                  <a:lnTo>
                    <a:pt x="8" y="913"/>
                  </a:lnTo>
                  <a:lnTo>
                    <a:pt x="10" y="948"/>
                  </a:lnTo>
                  <a:lnTo>
                    <a:pt x="10" y="948"/>
                  </a:lnTo>
                  <a:lnTo>
                    <a:pt x="6" y="993"/>
                  </a:lnTo>
                  <a:lnTo>
                    <a:pt x="6" y="1014"/>
                  </a:lnTo>
                  <a:lnTo>
                    <a:pt x="8" y="1023"/>
                  </a:lnTo>
                  <a:lnTo>
                    <a:pt x="10" y="1027"/>
                  </a:lnTo>
                  <a:lnTo>
                    <a:pt x="10" y="1027"/>
                  </a:lnTo>
                  <a:lnTo>
                    <a:pt x="19" y="1036"/>
                  </a:lnTo>
                  <a:lnTo>
                    <a:pt x="30" y="1049"/>
                  </a:lnTo>
                  <a:lnTo>
                    <a:pt x="39" y="1062"/>
                  </a:lnTo>
                  <a:lnTo>
                    <a:pt x="43" y="1064"/>
                  </a:lnTo>
                  <a:lnTo>
                    <a:pt x="45" y="1066"/>
                  </a:lnTo>
                  <a:lnTo>
                    <a:pt x="45" y="1066"/>
                  </a:lnTo>
                  <a:lnTo>
                    <a:pt x="51" y="1062"/>
                  </a:lnTo>
                  <a:lnTo>
                    <a:pt x="52" y="1060"/>
                  </a:lnTo>
                  <a:lnTo>
                    <a:pt x="54" y="1057"/>
                  </a:lnTo>
                  <a:lnTo>
                    <a:pt x="54" y="1053"/>
                  </a:lnTo>
                  <a:lnTo>
                    <a:pt x="54" y="1045"/>
                  </a:lnTo>
                  <a:lnTo>
                    <a:pt x="56" y="1042"/>
                  </a:lnTo>
                  <a:lnTo>
                    <a:pt x="60" y="1038"/>
                  </a:lnTo>
                  <a:lnTo>
                    <a:pt x="60" y="1038"/>
                  </a:lnTo>
                  <a:lnTo>
                    <a:pt x="66" y="1032"/>
                  </a:lnTo>
                  <a:lnTo>
                    <a:pt x="66" y="1029"/>
                  </a:lnTo>
                  <a:lnTo>
                    <a:pt x="66" y="1027"/>
                  </a:lnTo>
                  <a:lnTo>
                    <a:pt x="62" y="1019"/>
                  </a:lnTo>
                  <a:lnTo>
                    <a:pt x="56" y="1010"/>
                  </a:lnTo>
                  <a:lnTo>
                    <a:pt x="56" y="1010"/>
                  </a:lnTo>
                  <a:lnTo>
                    <a:pt x="54" y="1004"/>
                  </a:lnTo>
                  <a:lnTo>
                    <a:pt x="54" y="999"/>
                  </a:lnTo>
                  <a:lnTo>
                    <a:pt x="56" y="989"/>
                  </a:lnTo>
                  <a:lnTo>
                    <a:pt x="62" y="980"/>
                  </a:lnTo>
                  <a:lnTo>
                    <a:pt x="64" y="973"/>
                  </a:lnTo>
                  <a:lnTo>
                    <a:pt x="66" y="963"/>
                  </a:lnTo>
                  <a:lnTo>
                    <a:pt x="66" y="963"/>
                  </a:lnTo>
                  <a:lnTo>
                    <a:pt x="67" y="868"/>
                  </a:lnTo>
                  <a:lnTo>
                    <a:pt x="69" y="820"/>
                  </a:lnTo>
                  <a:lnTo>
                    <a:pt x="71" y="808"/>
                  </a:lnTo>
                  <a:lnTo>
                    <a:pt x="71" y="808"/>
                  </a:lnTo>
                  <a:lnTo>
                    <a:pt x="73" y="810"/>
                  </a:lnTo>
                  <a:lnTo>
                    <a:pt x="73" y="810"/>
                  </a:lnTo>
                  <a:lnTo>
                    <a:pt x="79" y="881"/>
                  </a:lnTo>
                  <a:lnTo>
                    <a:pt x="80" y="945"/>
                  </a:lnTo>
                  <a:lnTo>
                    <a:pt x="80" y="945"/>
                  </a:lnTo>
                  <a:lnTo>
                    <a:pt x="82" y="988"/>
                  </a:lnTo>
                  <a:lnTo>
                    <a:pt x="80" y="1023"/>
                  </a:lnTo>
                  <a:lnTo>
                    <a:pt x="73" y="1068"/>
                  </a:lnTo>
                  <a:lnTo>
                    <a:pt x="73" y="1068"/>
                  </a:lnTo>
                  <a:lnTo>
                    <a:pt x="71" y="1090"/>
                  </a:lnTo>
                  <a:lnTo>
                    <a:pt x="69" y="1113"/>
                  </a:lnTo>
                  <a:lnTo>
                    <a:pt x="67" y="1150"/>
                  </a:lnTo>
                  <a:lnTo>
                    <a:pt x="67" y="1178"/>
                  </a:lnTo>
                  <a:lnTo>
                    <a:pt x="66" y="1195"/>
                  </a:lnTo>
                  <a:lnTo>
                    <a:pt x="66" y="1195"/>
                  </a:lnTo>
                  <a:lnTo>
                    <a:pt x="64" y="1208"/>
                  </a:lnTo>
                  <a:lnTo>
                    <a:pt x="64" y="1223"/>
                  </a:lnTo>
                  <a:lnTo>
                    <a:pt x="60" y="1245"/>
                  </a:lnTo>
                  <a:lnTo>
                    <a:pt x="56" y="1275"/>
                  </a:lnTo>
                  <a:lnTo>
                    <a:pt x="56" y="1275"/>
                  </a:lnTo>
                  <a:lnTo>
                    <a:pt x="49" y="1305"/>
                  </a:lnTo>
                  <a:lnTo>
                    <a:pt x="47" y="1329"/>
                  </a:lnTo>
                  <a:lnTo>
                    <a:pt x="47" y="1338"/>
                  </a:lnTo>
                  <a:lnTo>
                    <a:pt x="47" y="1346"/>
                  </a:lnTo>
                  <a:lnTo>
                    <a:pt x="49" y="1350"/>
                  </a:lnTo>
                  <a:lnTo>
                    <a:pt x="52" y="1353"/>
                  </a:lnTo>
                  <a:lnTo>
                    <a:pt x="52" y="1353"/>
                  </a:lnTo>
                  <a:lnTo>
                    <a:pt x="84" y="1355"/>
                  </a:lnTo>
                  <a:lnTo>
                    <a:pt x="105" y="1357"/>
                  </a:lnTo>
                  <a:lnTo>
                    <a:pt x="105" y="1357"/>
                  </a:lnTo>
                  <a:lnTo>
                    <a:pt x="108" y="1366"/>
                  </a:lnTo>
                  <a:lnTo>
                    <a:pt x="118" y="1391"/>
                  </a:lnTo>
                  <a:lnTo>
                    <a:pt x="121" y="1408"/>
                  </a:lnTo>
                  <a:lnTo>
                    <a:pt x="125" y="1422"/>
                  </a:lnTo>
                  <a:lnTo>
                    <a:pt x="127" y="1437"/>
                  </a:lnTo>
                  <a:lnTo>
                    <a:pt x="127" y="1450"/>
                  </a:lnTo>
                  <a:lnTo>
                    <a:pt x="127" y="1450"/>
                  </a:lnTo>
                  <a:lnTo>
                    <a:pt x="118" y="1508"/>
                  </a:lnTo>
                  <a:lnTo>
                    <a:pt x="112" y="1544"/>
                  </a:lnTo>
                  <a:lnTo>
                    <a:pt x="112" y="1581"/>
                  </a:lnTo>
                  <a:lnTo>
                    <a:pt x="112" y="1581"/>
                  </a:lnTo>
                  <a:lnTo>
                    <a:pt x="114" y="1695"/>
                  </a:lnTo>
                  <a:lnTo>
                    <a:pt x="114" y="1755"/>
                  </a:lnTo>
                  <a:lnTo>
                    <a:pt x="112" y="1792"/>
                  </a:lnTo>
                  <a:lnTo>
                    <a:pt x="112" y="1792"/>
                  </a:lnTo>
                  <a:lnTo>
                    <a:pt x="105" y="1865"/>
                  </a:lnTo>
                  <a:lnTo>
                    <a:pt x="99" y="1908"/>
                  </a:lnTo>
                  <a:lnTo>
                    <a:pt x="93" y="1940"/>
                  </a:lnTo>
                  <a:lnTo>
                    <a:pt x="93" y="1940"/>
                  </a:lnTo>
                  <a:lnTo>
                    <a:pt x="90" y="1955"/>
                  </a:lnTo>
                  <a:lnTo>
                    <a:pt x="90" y="1971"/>
                  </a:lnTo>
                  <a:lnTo>
                    <a:pt x="90" y="1990"/>
                  </a:lnTo>
                  <a:lnTo>
                    <a:pt x="92" y="2007"/>
                  </a:lnTo>
                  <a:lnTo>
                    <a:pt x="97" y="2024"/>
                  </a:lnTo>
                  <a:lnTo>
                    <a:pt x="105" y="2035"/>
                  </a:lnTo>
                  <a:lnTo>
                    <a:pt x="108" y="2040"/>
                  </a:lnTo>
                  <a:lnTo>
                    <a:pt x="114" y="2044"/>
                  </a:lnTo>
                  <a:lnTo>
                    <a:pt x="120" y="2046"/>
                  </a:lnTo>
                  <a:lnTo>
                    <a:pt x="127" y="2046"/>
                  </a:lnTo>
                  <a:lnTo>
                    <a:pt x="127" y="2046"/>
                  </a:lnTo>
                  <a:lnTo>
                    <a:pt x="133" y="2044"/>
                  </a:lnTo>
                  <a:lnTo>
                    <a:pt x="138" y="2039"/>
                  </a:lnTo>
                  <a:lnTo>
                    <a:pt x="142" y="2033"/>
                  </a:lnTo>
                  <a:lnTo>
                    <a:pt x="146" y="2025"/>
                  </a:lnTo>
                  <a:lnTo>
                    <a:pt x="151" y="2007"/>
                  </a:lnTo>
                  <a:lnTo>
                    <a:pt x="153" y="1986"/>
                  </a:lnTo>
                  <a:lnTo>
                    <a:pt x="153" y="1986"/>
                  </a:lnTo>
                  <a:lnTo>
                    <a:pt x="149" y="1913"/>
                  </a:lnTo>
                  <a:lnTo>
                    <a:pt x="149" y="1859"/>
                  </a:lnTo>
                  <a:lnTo>
                    <a:pt x="151" y="1833"/>
                  </a:lnTo>
                  <a:lnTo>
                    <a:pt x="155" y="1807"/>
                  </a:lnTo>
                  <a:lnTo>
                    <a:pt x="155" y="1807"/>
                  </a:lnTo>
                  <a:lnTo>
                    <a:pt x="183" y="1656"/>
                  </a:lnTo>
                  <a:lnTo>
                    <a:pt x="198" y="1577"/>
                  </a:lnTo>
                  <a:lnTo>
                    <a:pt x="202" y="1549"/>
                  </a:lnTo>
                  <a:lnTo>
                    <a:pt x="204" y="1531"/>
                  </a:lnTo>
                  <a:lnTo>
                    <a:pt x="204" y="1531"/>
                  </a:lnTo>
                  <a:lnTo>
                    <a:pt x="205" y="1493"/>
                  </a:lnTo>
                  <a:lnTo>
                    <a:pt x="207" y="1445"/>
                  </a:lnTo>
                  <a:lnTo>
                    <a:pt x="211" y="1398"/>
                  </a:lnTo>
                  <a:lnTo>
                    <a:pt x="211" y="1368"/>
                  </a:lnTo>
                  <a:lnTo>
                    <a:pt x="211" y="1368"/>
                  </a:lnTo>
                  <a:lnTo>
                    <a:pt x="239" y="1370"/>
                  </a:lnTo>
                  <a:lnTo>
                    <a:pt x="258" y="1368"/>
                  </a:lnTo>
                  <a:lnTo>
                    <a:pt x="265" y="1366"/>
                  </a:lnTo>
                  <a:lnTo>
                    <a:pt x="269" y="1365"/>
                  </a:lnTo>
                  <a:lnTo>
                    <a:pt x="269" y="1365"/>
                  </a:lnTo>
                  <a:lnTo>
                    <a:pt x="274" y="1365"/>
                  </a:lnTo>
                  <a:lnTo>
                    <a:pt x="278" y="1366"/>
                  </a:lnTo>
                  <a:lnTo>
                    <a:pt x="284" y="1370"/>
                  </a:lnTo>
                  <a:lnTo>
                    <a:pt x="288" y="1376"/>
                  </a:lnTo>
                  <a:lnTo>
                    <a:pt x="293" y="1387"/>
                  </a:lnTo>
                  <a:lnTo>
                    <a:pt x="295" y="1400"/>
                  </a:lnTo>
                  <a:lnTo>
                    <a:pt x="295" y="1421"/>
                  </a:lnTo>
                  <a:lnTo>
                    <a:pt x="295" y="1421"/>
                  </a:lnTo>
                  <a:lnTo>
                    <a:pt x="289" y="1529"/>
                  </a:lnTo>
                  <a:lnTo>
                    <a:pt x="288" y="1581"/>
                  </a:lnTo>
                  <a:lnTo>
                    <a:pt x="288" y="1602"/>
                  </a:lnTo>
                  <a:lnTo>
                    <a:pt x="289" y="1619"/>
                  </a:lnTo>
                  <a:lnTo>
                    <a:pt x="289" y="1619"/>
                  </a:lnTo>
                  <a:lnTo>
                    <a:pt x="295" y="1663"/>
                  </a:lnTo>
                  <a:lnTo>
                    <a:pt x="301" y="1727"/>
                  </a:lnTo>
                  <a:lnTo>
                    <a:pt x="302" y="1792"/>
                  </a:lnTo>
                  <a:lnTo>
                    <a:pt x="302" y="1818"/>
                  </a:lnTo>
                  <a:lnTo>
                    <a:pt x="302" y="1841"/>
                  </a:lnTo>
                  <a:lnTo>
                    <a:pt x="302" y="1841"/>
                  </a:lnTo>
                  <a:lnTo>
                    <a:pt x="301" y="1856"/>
                  </a:lnTo>
                  <a:lnTo>
                    <a:pt x="297" y="1869"/>
                  </a:lnTo>
                  <a:lnTo>
                    <a:pt x="291" y="1889"/>
                  </a:lnTo>
                  <a:lnTo>
                    <a:pt x="288" y="1904"/>
                  </a:lnTo>
                  <a:lnTo>
                    <a:pt x="289" y="1910"/>
                  </a:lnTo>
                  <a:lnTo>
                    <a:pt x="291" y="1915"/>
                  </a:lnTo>
                  <a:lnTo>
                    <a:pt x="291" y="1915"/>
                  </a:lnTo>
                  <a:lnTo>
                    <a:pt x="308" y="1945"/>
                  </a:lnTo>
                  <a:lnTo>
                    <a:pt x="316" y="1962"/>
                  </a:lnTo>
                  <a:lnTo>
                    <a:pt x="317" y="1969"/>
                  </a:lnTo>
                  <a:lnTo>
                    <a:pt x="317" y="1977"/>
                  </a:lnTo>
                  <a:lnTo>
                    <a:pt x="317" y="1977"/>
                  </a:lnTo>
                  <a:lnTo>
                    <a:pt x="317" y="1984"/>
                  </a:lnTo>
                  <a:lnTo>
                    <a:pt x="319" y="1994"/>
                  </a:lnTo>
                  <a:lnTo>
                    <a:pt x="323" y="2003"/>
                  </a:lnTo>
                  <a:lnTo>
                    <a:pt x="329" y="2011"/>
                  </a:lnTo>
                  <a:lnTo>
                    <a:pt x="340" y="2020"/>
                  </a:lnTo>
                  <a:lnTo>
                    <a:pt x="353" y="2025"/>
                  </a:lnTo>
                  <a:lnTo>
                    <a:pt x="370" y="2031"/>
                  </a:lnTo>
                  <a:lnTo>
                    <a:pt x="392" y="2033"/>
                  </a:lnTo>
                  <a:lnTo>
                    <a:pt x="392" y="2033"/>
                  </a:lnTo>
                  <a:lnTo>
                    <a:pt x="398" y="2033"/>
                  </a:lnTo>
                  <a:lnTo>
                    <a:pt x="401" y="2031"/>
                  </a:lnTo>
                  <a:lnTo>
                    <a:pt x="403" y="2029"/>
                  </a:lnTo>
                  <a:lnTo>
                    <a:pt x="405" y="2027"/>
                  </a:lnTo>
                  <a:lnTo>
                    <a:pt x="405" y="2020"/>
                  </a:lnTo>
                  <a:lnTo>
                    <a:pt x="401" y="2009"/>
                  </a:lnTo>
                  <a:lnTo>
                    <a:pt x="388" y="1984"/>
                  </a:lnTo>
                  <a:lnTo>
                    <a:pt x="373" y="1958"/>
                  </a:lnTo>
                  <a:lnTo>
                    <a:pt x="373" y="1958"/>
                  </a:lnTo>
                  <a:lnTo>
                    <a:pt x="368" y="1945"/>
                  </a:lnTo>
                  <a:lnTo>
                    <a:pt x="362" y="1930"/>
                  </a:lnTo>
                  <a:lnTo>
                    <a:pt x="353" y="1897"/>
                  </a:lnTo>
                  <a:lnTo>
                    <a:pt x="347" y="1867"/>
                  </a:lnTo>
                  <a:lnTo>
                    <a:pt x="345" y="1841"/>
                  </a:lnTo>
                  <a:lnTo>
                    <a:pt x="345" y="1841"/>
                  </a:lnTo>
                  <a:lnTo>
                    <a:pt x="358" y="1699"/>
                  </a:lnTo>
                  <a:lnTo>
                    <a:pt x="368" y="1598"/>
                  </a:lnTo>
                  <a:lnTo>
                    <a:pt x="370" y="1553"/>
                  </a:lnTo>
                  <a:lnTo>
                    <a:pt x="372" y="1516"/>
                  </a:lnTo>
                  <a:lnTo>
                    <a:pt x="372" y="1516"/>
                  </a:lnTo>
                  <a:lnTo>
                    <a:pt x="372" y="1456"/>
                  </a:lnTo>
                  <a:lnTo>
                    <a:pt x="370" y="1404"/>
                  </a:lnTo>
                  <a:lnTo>
                    <a:pt x="370" y="1368"/>
                  </a:lnTo>
                  <a:lnTo>
                    <a:pt x="372" y="1359"/>
                  </a:lnTo>
                  <a:lnTo>
                    <a:pt x="372" y="1355"/>
                  </a:lnTo>
                  <a:lnTo>
                    <a:pt x="373" y="1355"/>
                  </a:lnTo>
                  <a:lnTo>
                    <a:pt x="373" y="1355"/>
                  </a:lnTo>
                  <a:lnTo>
                    <a:pt x="401" y="1353"/>
                  </a:lnTo>
                  <a:lnTo>
                    <a:pt x="411" y="1352"/>
                  </a:lnTo>
                  <a:lnTo>
                    <a:pt x="418" y="1350"/>
                  </a:lnTo>
                  <a:lnTo>
                    <a:pt x="422" y="1346"/>
                  </a:lnTo>
                  <a:lnTo>
                    <a:pt x="424" y="1340"/>
                  </a:lnTo>
                  <a:lnTo>
                    <a:pt x="424" y="1340"/>
                  </a:lnTo>
                  <a:lnTo>
                    <a:pt x="433" y="1154"/>
                  </a:lnTo>
                  <a:lnTo>
                    <a:pt x="437" y="1021"/>
                  </a:lnTo>
                  <a:lnTo>
                    <a:pt x="437" y="969"/>
                  </a:lnTo>
                  <a:lnTo>
                    <a:pt x="433" y="937"/>
                  </a:lnTo>
                  <a:lnTo>
                    <a:pt x="433" y="937"/>
                  </a:lnTo>
                  <a:lnTo>
                    <a:pt x="439" y="937"/>
                  </a:lnTo>
                  <a:lnTo>
                    <a:pt x="442" y="939"/>
                  </a:lnTo>
                  <a:lnTo>
                    <a:pt x="446" y="945"/>
                  </a:lnTo>
                  <a:lnTo>
                    <a:pt x="446" y="945"/>
                  </a:lnTo>
                  <a:lnTo>
                    <a:pt x="448" y="960"/>
                  </a:lnTo>
                  <a:lnTo>
                    <a:pt x="448" y="982"/>
                  </a:lnTo>
                  <a:lnTo>
                    <a:pt x="450" y="1006"/>
                  </a:lnTo>
                  <a:lnTo>
                    <a:pt x="452" y="1016"/>
                  </a:lnTo>
                  <a:lnTo>
                    <a:pt x="455" y="1023"/>
                  </a:lnTo>
                  <a:lnTo>
                    <a:pt x="455" y="1023"/>
                  </a:lnTo>
                  <a:lnTo>
                    <a:pt x="461" y="1030"/>
                  </a:lnTo>
                  <a:lnTo>
                    <a:pt x="465" y="1036"/>
                  </a:lnTo>
                  <a:lnTo>
                    <a:pt x="465" y="1038"/>
                  </a:lnTo>
                  <a:lnTo>
                    <a:pt x="463" y="1042"/>
                  </a:lnTo>
                  <a:lnTo>
                    <a:pt x="457" y="1047"/>
                  </a:lnTo>
                  <a:lnTo>
                    <a:pt x="457" y="1047"/>
                  </a:lnTo>
                  <a:lnTo>
                    <a:pt x="450" y="1055"/>
                  </a:lnTo>
                  <a:lnTo>
                    <a:pt x="450" y="1057"/>
                  </a:lnTo>
                  <a:lnTo>
                    <a:pt x="450" y="1057"/>
                  </a:lnTo>
                  <a:lnTo>
                    <a:pt x="454" y="1057"/>
                  </a:lnTo>
                  <a:lnTo>
                    <a:pt x="461" y="1057"/>
                  </a:lnTo>
                  <a:lnTo>
                    <a:pt x="461" y="1057"/>
                  </a:lnTo>
                  <a:lnTo>
                    <a:pt x="467" y="1058"/>
                  </a:lnTo>
                  <a:lnTo>
                    <a:pt x="470" y="1062"/>
                  </a:lnTo>
                  <a:lnTo>
                    <a:pt x="472" y="1068"/>
                  </a:lnTo>
                  <a:lnTo>
                    <a:pt x="470" y="1070"/>
                  </a:lnTo>
                  <a:lnTo>
                    <a:pt x="467" y="1072"/>
                  </a:lnTo>
                  <a:lnTo>
                    <a:pt x="467" y="1072"/>
                  </a:lnTo>
                  <a:lnTo>
                    <a:pt x="465" y="1073"/>
                  </a:lnTo>
                  <a:lnTo>
                    <a:pt x="465" y="1075"/>
                  </a:lnTo>
                  <a:lnTo>
                    <a:pt x="467" y="1079"/>
                  </a:lnTo>
                  <a:lnTo>
                    <a:pt x="470" y="1081"/>
                  </a:lnTo>
                  <a:lnTo>
                    <a:pt x="476" y="1081"/>
                  </a:lnTo>
                  <a:lnTo>
                    <a:pt x="476" y="1081"/>
                  </a:lnTo>
                  <a:lnTo>
                    <a:pt x="491" y="1073"/>
                  </a:lnTo>
                  <a:lnTo>
                    <a:pt x="497" y="1072"/>
                  </a:lnTo>
                  <a:lnTo>
                    <a:pt x="500" y="1072"/>
                  </a:lnTo>
                  <a:lnTo>
                    <a:pt x="500" y="1075"/>
                  </a:lnTo>
                  <a:lnTo>
                    <a:pt x="500" y="1075"/>
                  </a:lnTo>
                  <a:lnTo>
                    <a:pt x="500" y="1083"/>
                  </a:lnTo>
                  <a:lnTo>
                    <a:pt x="504" y="1086"/>
                  </a:lnTo>
                  <a:lnTo>
                    <a:pt x="506" y="1086"/>
                  </a:lnTo>
                  <a:lnTo>
                    <a:pt x="508" y="1085"/>
                  </a:lnTo>
                  <a:lnTo>
                    <a:pt x="513" y="1077"/>
                  </a:lnTo>
                  <a:lnTo>
                    <a:pt x="513" y="1077"/>
                  </a:lnTo>
                  <a:lnTo>
                    <a:pt x="515" y="1066"/>
                  </a:lnTo>
                  <a:lnTo>
                    <a:pt x="515" y="1057"/>
                  </a:lnTo>
                  <a:lnTo>
                    <a:pt x="511" y="1045"/>
                  </a:lnTo>
                  <a:lnTo>
                    <a:pt x="506" y="1034"/>
                  </a:lnTo>
                  <a:lnTo>
                    <a:pt x="506" y="1034"/>
                  </a:lnTo>
                  <a:lnTo>
                    <a:pt x="502" y="1021"/>
                  </a:lnTo>
                  <a:lnTo>
                    <a:pt x="498" y="997"/>
                  </a:lnTo>
                  <a:lnTo>
                    <a:pt x="491" y="924"/>
                  </a:lnTo>
                  <a:lnTo>
                    <a:pt x="487" y="838"/>
                  </a:lnTo>
                  <a:lnTo>
                    <a:pt x="485" y="797"/>
                  </a:lnTo>
                  <a:lnTo>
                    <a:pt x="487" y="760"/>
                  </a:lnTo>
                  <a:lnTo>
                    <a:pt x="487" y="76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36" name="Freeform 617"/>
            <p:cNvSpPr>
              <a:spLocks/>
            </p:cNvSpPr>
            <p:nvPr/>
          </p:nvSpPr>
          <p:spPr bwMode="auto">
            <a:xfrm>
              <a:off x="5979591" y="1740334"/>
              <a:ext cx="195263" cy="234950"/>
            </a:xfrm>
            <a:custGeom>
              <a:avLst/>
              <a:gdLst/>
              <a:ahLst/>
              <a:cxnLst>
                <a:cxn ang="0">
                  <a:pos x="32" y="102"/>
                </a:cxn>
                <a:cxn ang="0">
                  <a:pos x="32" y="102"/>
                </a:cxn>
                <a:cxn ang="0">
                  <a:pos x="30" y="129"/>
                </a:cxn>
                <a:cxn ang="0">
                  <a:pos x="28" y="155"/>
                </a:cxn>
                <a:cxn ang="0">
                  <a:pos x="24" y="170"/>
                </a:cxn>
                <a:cxn ang="0">
                  <a:pos x="19" y="183"/>
                </a:cxn>
                <a:cxn ang="0">
                  <a:pos x="19" y="183"/>
                </a:cxn>
                <a:cxn ang="0">
                  <a:pos x="7" y="211"/>
                </a:cxn>
                <a:cxn ang="0">
                  <a:pos x="2" y="226"/>
                </a:cxn>
                <a:cxn ang="0">
                  <a:pos x="0" y="241"/>
                </a:cxn>
                <a:cxn ang="0">
                  <a:pos x="0" y="248"/>
                </a:cxn>
                <a:cxn ang="0">
                  <a:pos x="0" y="255"/>
                </a:cxn>
                <a:cxn ang="0">
                  <a:pos x="2" y="263"/>
                </a:cxn>
                <a:cxn ang="0">
                  <a:pos x="6" y="270"/>
                </a:cxn>
                <a:cxn ang="0">
                  <a:pos x="11" y="276"/>
                </a:cxn>
                <a:cxn ang="0">
                  <a:pos x="19" y="283"/>
                </a:cxn>
                <a:cxn ang="0">
                  <a:pos x="28" y="289"/>
                </a:cxn>
                <a:cxn ang="0">
                  <a:pos x="39" y="297"/>
                </a:cxn>
                <a:cxn ang="0">
                  <a:pos x="209" y="291"/>
                </a:cxn>
                <a:cxn ang="0">
                  <a:pos x="209" y="291"/>
                </a:cxn>
                <a:cxn ang="0">
                  <a:pos x="213" y="291"/>
                </a:cxn>
                <a:cxn ang="0">
                  <a:pos x="218" y="291"/>
                </a:cxn>
                <a:cxn ang="0">
                  <a:pos x="224" y="289"/>
                </a:cxn>
                <a:cxn ang="0">
                  <a:pos x="231" y="287"/>
                </a:cxn>
                <a:cxn ang="0">
                  <a:pos x="237" y="282"/>
                </a:cxn>
                <a:cxn ang="0">
                  <a:pos x="243" y="274"/>
                </a:cxn>
                <a:cxn ang="0">
                  <a:pos x="244" y="263"/>
                </a:cxn>
                <a:cxn ang="0">
                  <a:pos x="244" y="263"/>
                </a:cxn>
                <a:cxn ang="0">
                  <a:pos x="246" y="250"/>
                </a:cxn>
                <a:cxn ang="0">
                  <a:pos x="244" y="235"/>
                </a:cxn>
                <a:cxn ang="0">
                  <a:pos x="241" y="201"/>
                </a:cxn>
                <a:cxn ang="0">
                  <a:pos x="237" y="164"/>
                </a:cxn>
                <a:cxn ang="0">
                  <a:pos x="235" y="147"/>
                </a:cxn>
                <a:cxn ang="0">
                  <a:pos x="235" y="130"/>
                </a:cxn>
                <a:cxn ang="0">
                  <a:pos x="235" y="130"/>
                </a:cxn>
                <a:cxn ang="0">
                  <a:pos x="235" y="121"/>
                </a:cxn>
                <a:cxn ang="0">
                  <a:pos x="231" y="108"/>
                </a:cxn>
                <a:cxn ang="0">
                  <a:pos x="228" y="93"/>
                </a:cxn>
                <a:cxn ang="0">
                  <a:pos x="222" y="76"/>
                </a:cxn>
                <a:cxn ang="0">
                  <a:pos x="215" y="59"/>
                </a:cxn>
                <a:cxn ang="0">
                  <a:pos x="205" y="43"/>
                </a:cxn>
                <a:cxn ang="0">
                  <a:pos x="194" y="28"/>
                </a:cxn>
                <a:cxn ang="0">
                  <a:pos x="181" y="15"/>
                </a:cxn>
                <a:cxn ang="0">
                  <a:pos x="168" y="5"/>
                </a:cxn>
                <a:cxn ang="0">
                  <a:pos x="160" y="3"/>
                </a:cxn>
                <a:cxn ang="0">
                  <a:pos x="151" y="0"/>
                </a:cxn>
                <a:cxn ang="0">
                  <a:pos x="144" y="0"/>
                </a:cxn>
                <a:cxn ang="0">
                  <a:pos x="134" y="0"/>
                </a:cxn>
                <a:cxn ang="0">
                  <a:pos x="127" y="2"/>
                </a:cxn>
                <a:cxn ang="0">
                  <a:pos x="118" y="5"/>
                </a:cxn>
                <a:cxn ang="0">
                  <a:pos x="106" y="11"/>
                </a:cxn>
                <a:cxn ang="0">
                  <a:pos x="97" y="17"/>
                </a:cxn>
                <a:cxn ang="0">
                  <a:pos x="88" y="26"/>
                </a:cxn>
                <a:cxn ang="0">
                  <a:pos x="77" y="37"/>
                </a:cxn>
                <a:cxn ang="0">
                  <a:pos x="65" y="50"/>
                </a:cxn>
                <a:cxn ang="0">
                  <a:pos x="54" y="65"/>
                </a:cxn>
                <a:cxn ang="0">
                  <a:pos x="32" y="102"/>
                </a:cxn>
                <a:cxn ang="0">
                  <a:pos x="32" y="102"/>
                </a:cxn>
              </a:cxnLst>
              <a:rect l="0" t="0" r="r" b="b"/>
              <a:pathLst>
                <a:path w="246" h="297">
                  <a:moveTo>
                    <a:pt x="32" y="102"/>
                  </a:moveTo>
                  <a:lnTo>
                    <a:pt x="32" y="102"/>
                  </a:lnTo>
                  <a:lnTo>
                    <a:pt x="30" y="129"/>
                  </a:lnTo>
                  <a:lnTo>
                    <a:pt x="28" y="155"/>
                  </a:lnTo>
                  <a:lnTo>
                    <a:pt x="24" y="170"/>
                  </a:lnTo>
                  <a:lnTo>
                    <a:pt x="19" y="183"/>
                  </a:lnTo>
                  <a:lnTo>
                    <a:pt x="19" y="183"/>
                  </a:lnTo>
                  <a:lnTo>
                    <a:pt x="7" y="211"/>
                  </a:lnTo>
                  <a:lnTo>
                    <a:pt x="2" y="226"/>
                  </a:lnTo>
                  <a:lnTo>
                    <a:pt x="0" y="241"/>
                  </a:lnTo>
                  <a:lnTo>
                    <a:pt x="0" y="248"/>
                  </a:lnTo>
                  <a:lnTo>
                    <a:pt x="0" y="255"/>
                  </a:lnTo>
                  <a:lnTo>
                    <a:pt x="2" y="263"/>
                  </a:lnTo>
                  <a:lnTo>
                    <a:pt x="6" y="270"/>
                  </a:lnTo>
                  <a:lnTo>
                    <a:pt x="11" y="276"/>
                  </a:lnTo>
                  <a:lnTo>
                    <a:pt x="19" y="283"/>
                  </a:lnTo>
                  <a:lnTo>
                    <a:pt x="28" y="289"/>
                  </a:lnTo>
                  <a:lnTo>
                    <a:pt x="39" y="297"/>
                  </a:lnTo>
                  <a:lnTo>
                    <a:pt x="209" y="291"/>
                  </a:lnTo>
                  <a:lnTo>
                    <a:pt x="209" y="291"/>
                  </a:lnTo>
                  <a:lnTo>
                    <a:pt x="213" y="291"/>
                  </a:lnTo>
                  <a:lnTo>
                    <a:pt x="218" y="291"/>
                  </a:lnTo>
                  <a:lnTo>
                    <a:pt x="224" y="289"/>
                  </a:lnTo>
                  <a:lnTo>
                    <a:pt x="231" y="287"/>
                  </a:lnTo>
                  <a:lnTo>
                    <a:pt x="237" y="282"/>
                  </a:lnTo>
                  <a:lnTo>
                    <a:pt x="243" y="274"/>
                  </a:lnTo>
                  <a:lnTo>
                    <a:pt x="244" y="263"/>
                  </a:lnTo>
                  <a:lnTo>
                    <a:pt x="244" y="263"/>
                  </a:lnTo>
                  <a:lnTo>
                    <a:pt x="246" y="250"/>
                  </a:lnTo>
                  <a:lnTo>
                    <a:pt x="244" y="235"/>
                  </a:lnTo>
                  <a:lnTo>
                    <a:pt x="241" y="201"/>
                  </a:lnTo>
                  <a:lnTo>
                    <a:pt x="237" y="164"/>
                  </a:lnTo>
                  <a:lnTo>
                    <a:pt x="235" y="147"/>
                  </a:lnTo>
                  <a:lnTo>
                    <a:pt x="235" y="130"/>
                  </a:lnTo>
                  <a:lnTo>
                    <a:pt x="235" y="130"/>
                  </a:lnTo>
                  <a:lnTo>
                    <a:pt x="235" y="121"/>
                  </a:lnTo>
                  <a:lnTo>
                    <a:pt x="231" y="108"/>
                  </a:lnTo>
                  <a:lnTo>
                    <a:pt x="228" y="93"/>
                  </a:lnTo>
                  <a:lnTo>
                    <a:pt x="222" y="76"/>
                  </a:lnTo>
                  <a:lnTo>
                    <a:pt x="215" y="59"/>
                  </a:lnTo>
                  <a:lnTo>
                    <a:pt x="205" y="43"/>
                  </a:lnTo>
                  <a:lnTo>
                    <a:pt x="194" y="28"/>
                  </a:lnTo>
                  <a:lnTo>
                    <a:pt x="181" y="15"/>
                  </a:lnTo>
                  <a:lnTo>
                    <a:pt x="168" y="5"/>
                  </a:lnTo>
                  <a:lnTo>
                    <a:pt x="160" y="3"/>
                  </a:lnTo>
                  <a:lnTo>
                    <a:pt x="151" y="0"/>
                  </a:lnTo>
                  <a:lnTo>
                    <a:pt x="144" y="0"/>
                  </a:lnTo>
                  <a:lnTo>
                    <a:pt x="134" y="0"/>
                  </a:lnTo>
                  <a:lnTo>
                    <a:pt x="127" y="2"/>
                  </a:lnTo>
                  <a:lnTo>
                    <a:pt x="118" y="5"/>
                  </a:lnTo>
                  <a:lnTo>
                    <a:pt x="106" y="11"/>
                  </a:lnTo>
                  <a:lnTo>
                    <a:pt x="97" y="17"/>
                  </a:lnTo>
                  <a:lnTo>
                    <a:pt x="88" y="26"/>
                  </a:lnTo>
                  <a:lnTo>
                    <a:pt x="77" y="37"/>
                  </a:lnTo>
                  <a:lnTo>
                    <a:pt x="65" y="50"/>
                  </a:lnTo>
                  <a:lnTo>
                    <a:pt x="54" y="65"/>
                  </a:lnTo>
                  <a:lnTo>
                    <a:pt x="32" y="102"/>
                  </a:lnTo>
                  <a:lnTo>
                    <a:pt x="32" y="102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37" name="Freeform 618"/>
            <p:cNvSpPr>
              <a:spLocks/>
            </p:cNvSpPr>
            <p:nvPr/>
          </p:nvSpPr>
          <p:spPr bwMode="auto">
            <a:xfrm>
              <a:off x="6151041" y="1821297"/>
              <a:ext cx="28575" cy="93663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10"/>
                </a:cxn>
                <a:cxn ang="0">
                  <a:pos x="2" y="19"/>
                </a:cxn>
                <a:cxn ang="0">
                  <a:pos x="6" y="41"/>
                </a:cxn>
                <a:cxn ang="0">
                  <a:pos x="12" y="58"/>
                </a:cxn>
                <a:cxn ang="0">
                  <a:pos x="17" y="77"/>
                </a:cxn>
                <a:cxn ang="0">
                  <a:pos x="27" y="96"/>
                </a:cxn>
                <a:cxn ang="0">
                  <a:pos x="38" y="118"/>
                </a:cxn>
                <a:cxn ang="0">
                  <a:pos x="38" y="118"/>
                </a:cxn>
                <a:cxn ang="0">
                  <a:pos x="34" y="109"/>
                </a:cxn>
                <a:cxn ang="0">
                  <a:pos x="27" y="83"/>
                </a:cxn>
                <a:cxn ang="0">
                  <a:pos x="23" y="66"/>
                </a:cxn>
                <a:cxn ang="0">
                  <a:pos x="19" y="45"/>
                </a:cxn>
                <a:cxn ang="0">
                  <a:pos x="17" y="25"/>
                </a:cxn>
                <a:cxn ang="0">
                  <a:pos x="17" y="0"/>
                </a:cxn>
                <a:cxn ang="0">
                  <a:pos x="0" y="10"/>
                </a:cxn>
              </a:cxnLst>
              <a:rect l="0" t="0" r="r" b="b"/>
              <a:pathLst>
                <a:path w="38" h="118">
                  <a:moveTo>
                    <a:pt x="0" y="10"/>
                  </a:moveTo>
                  <a:lnTo>
                    <a:pt x="0" y="10"/>
                  </a:lnTo>
                  <a:lnTo>
                    <a:pt x="2" y="19"/>
                  </a:lnTo>
                  <a:lnTo>
                    <a:pt x="6" y="41"/>
                  </a:lnTo>
                  <a:lnTo>
                    <a:pt x="12" y="58"/>
                  </a:lnTo>
                  <a:lnTo>
                    <a:pt x="17" y="77"/>
                  </a:lnTo>
                  <a:lnTo>
                    <a:pt x="27" y="96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4" y="109"/>
                  </a:lnTo>
                  <a:lnTo>
                    <a:pt x="27" y="83"/>
                  </a:lnTo>
                  <a:lnTo>
                    <a:pt x="23" y="66"/>
                  </a:lnTo>
                  <a:lnTo>
                    <a:pt x="19" y="45"/>
                  </a:lnTo>
                  <a:lnTo>
                    <a:pt x="17" y="25"/>
                  </a:lnTo>
                  <a:lnTo>
                    <a:pt x="17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38" name="Freeform 621"/>
            <p:cNvSpPr>
              <a:spLocks/>
            </p:cNvSpPr>
            <p:nvPr/>
          </p:nvSpPr>
          <p:spPr bwMode="auto">
            <a:xfrm>
              <a:off x="6158979" y="1881622"/>
              <a:ext cx="19050" cy="8413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5" y="19"/>
                </a:cxn>
                <a:cxn ang="0">
                  <a:pos x="11" y="32"/>
                </a:cxn>
                <a:cxn ang="0">
                  <a:pos x="16" y="45"/>
                </a:cxn>
                <a:cxn ang="0">
                  <a:pos x="20" y="62"/>
                </a:cxn>
                <a:cxn ang="0">
                  <a:pos x="22" y="78"/>
                </a:cxn>
                <a:cxn ang="0">
                  <a:pos x="20" y="86"/>
                </a:cxn>
                <a:cxn ang="0">
                  <a:pos x="20" y="93"/>
                </a:cxn>
                <a:cxn ang="0">
                  <a:pos x="16" y="101"/>
                </a:cxn>
                <a:cxn ang="0">
                  <a:pos x="13" y="106"/>
                </a:cxn>
                <a:cxn ang="0">
                  <a:pos x="13" y="106"/>
                </a:cxn>
                <a:cxn ang="0">
                  <a:pos x="16" y="101"/>
                </a:cxn>
                <a:cxn ang="0">
                  <a:pos x="20" y="93"/>
                </a:cxn>
                <a:cxn ang="0">
                  <a:pos x="24" y="82"/>
                </a:cxn>
                <a:cxn ang="0">
                  <a:pos x="24" y="69"/>
                </a:cxn>
                <a:cxn ang="0">
                  <a:pos x="22" y="50"/>
                </a:cxn>
                <a:cxn ang="0">
                  <a:pos x="15" y="28"/>
                </a:cxn>
                <a:cxn ang="0">
                  <a:pos x="2" y="0"/>
                </a:cxn>
                <a:cxn ang="0">
                  <a:pos x="0" y="8"/>
                </a:cxn>
              </a:cxnLst>
              <a:rect l="0" t="0" r="r" b="b"/>
              <a:pathLst>
                <a:path w="24" h="106">
                  <a:moveTo>
                    <a:pt x="0" y="8"/>
                  </a:moveTo>
                  <a:lnTo>
                    <a:pt x="0" y="8"/>
                  </a:lnTo>
                  <a:lnTo>
                    <a:pt x="5" y="19"/>
                  </a:lnTo>
                  <a:lnTo>
                    <a:pt x="11" y="32"/>
                  </a:lnTo>
                  <a:lnTo>
                    <a:pt x="16" y="45"/>
                  </a:lnTo>
                  <a:lnTo>
                    <a:pt x="20" y="62"/>
                  </a:lnTo>
                  <a:lnTo>
                    <a:pt x="22" y="78"/>
                  </a:lnTo>
                  <a:lnTo>
                    <a:pt x="20" y="86"/>
                  </a:lnTo>
                  <a:lnTo>
                    <a:pt x="20" y="93"/>
                  </a:lnTo>
                  <a:lnTo>
                    <a:pt x="16" y="101"/>
                  </a:lnTo>
                  <a:lnTo>
                    <a:pt x="13" y="106"/>
                  </a:lnTo>
                  <a:lnTo>
                    <a:pt x="13" y="106"/>
                  </a:lnTo>
                  <a:lnTo>
                    <a:pt x="16" y="101"/>
                  </a:lnTo>
                  <a:lnTo>
                    <a:pt x="20" y="93"/>
                  </a:lnTo>
                  <a:lnTo>
                    <a:pt x="24" y="82"/>
                  </a:lnTo>
                  <a:lnTo>
                    <a:pt x="24" y="69"/>
                  </a:lnTo>
                  <a:lnTo>
                    <a:pt x="22" y="50"/>
                  </a:lnTo>
                  <a:lnTo>
                    <a:pt x="15" y="28"/>
                  </a:lnTo>
                  <a:lnTo>
                    <a:pt x="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39" name="Freeform 622"/>
            <p:cNvSpPr>
              <a:spLocks/>
            </p:cNvSpPr>
            <p:nvPr/>
          </p:nvSpPr>
          <p:spPr bwMode="auto">
            <a:xfrm>
              <a:off x="5989116" y="1978459"/>
              <a:ext cx="169863" cy="322263"/>
            </a:xfrm>
            <a:custGeom>
              <a:avLst/>
              <a:gdLst/>
              <a:ahLst/>
              <a:cxnLst>
                <a:cxn ang="0">
                  <a:pos x="24" y="17"/>
                </a:cxn>
                <a:cxn ang="0">
                  <a:pos x="26" y="41"/>
                </a:cxn>
                <a:cxn ang="0">
                  <a:pos x="21" y="62"/>
                </a:cxn>
                <a:cxn ang="0">
                  <a:pos x="4" y="92"/>
                </a:cxn>
                <a:cxn ang="0">
                  <a:pos x="0" y="103"/>
                </a:cxn>
                <a:cxn ang="0">
                  <a:pos x="17" y="103"/>
                </a:cxn>
                <a:cxn ang="0">
                  <a:pos x="24" y="97"/>
                </a:cxn>
                <a:cxn ang="0">
                  <a:pos x="36" y="90"/>
                </a:cxn>
                <a:cxn ang="0">
                  <a:pos x="43" y="88"/>
                </a:cxn>
                <a:cxn ang="0">
                  <a:pos x="58" y="90"/>
                </a:cxn>
                <a:cxn ang="0">
                  <a:pos x="69" y="101"/>
                </a:cxn>
                <a:cxn ang="0">
                  <a:pos x="78" y="131"/>
                </a:cxn>
                <a:cxn ang="0">
                  <a:pos x="86" y="165"/>
                </a:cxn>
                <a:cxn ang="0">
                  <a:pos x="93" y="232"/>
                </a:cxn>
                <a:cxn ang="0">
                  <a:pos x="95" y="303"/>
                </a:cxn>
                <a:cxn ang="0">
                  <a:pos x="105" y="372"/>
                </a:cxn>
                <a:cxn ang="0">
                  <a:pos x="112" y="405"/>
                </a:cxn>
                <a:cxn ang="0">
                  <a:pos x="123" y="327"/>
                </a:cxn>
                <a:cxn ang="0">
                  <a:pos x="125" y="301"/>
                </a:cxn>
                <a:cxn ang="0">
                  <a:pos x="129" y="243"/>
                </a:cxn>
                <a:cxn ang="0">
                  <a:pos x="138" y="185"/>
                </a:cxn>
                <a:cxn ang="0">
                  <a:pos x="138" y="155"/>
                </a:cxn>
                <a:cxn ang="0">
                  <a:pos x="138" y="118"/>
                </a:cxn>
                <a:cxn ang="0">
                  <a:pos x="144" y="95"/>
                </a:cxn>
                <a:cxn ang="0">
                  <a:pos x="151" y="86"/>
                </a:cxn>
                <a:cxn ang="0">
                  <a:pos x="162" y="84"/>
                </a:cxn>
                <a:cxn ang="0">
                  <a:pos x="172" y="88"/>
                </a:cxn>
                <a:cxn ang="0">
                  <a:pos x="181" y="95"/>
                </a:cxn>
                <a:cxn ang="0">
                  <a:pos x="200" y="114"/>
                </a:cxn>
                <a:cxn ang="0">
                  <a:pos x="215" y="122"/>
                </a:cxn>
                <a:cxn ang="0">
                  <a:pos x="215" y="116"/>
                </a:cxn>
                <a:cxn ang="0">
                  <a:pos x="211" y="99"/>
                </a:cxn>
                <a:cxn ang="0">
                  <a:pos x="200" y="81"/>
                </a:cxn>
                <a:cxn ang="0">
                  <a:pos x="196" y="69"/>
                </a:cxn>
                <a:cxn ang="0">
                  <a:pos x="196" y="53"/>
                </a:cxn>
                <a:cxn ang="0">
                  <a:pos x="196" y="41"/>
                </a:cxn>
                <a:cxn ang="0">
                  <a:pos x="190" y="13"/>
                </a:cxn>
                <a:cxn ang="0">
                  <a:pos x="185" y="8"/>
                </a:cxn>
                <a:cxn ang="0">
                  <a:pos x="179" y="10"/>
                </a:cxn>
                <a:cxn ang="0">
                  <a:pos x="157" y="30"/>
                </a:cxn>
                <a:cxn ang="0">
                  <a:pos x="133" y="60"/>
                </a:cxn>
                <a:cxn ang="0">
                  <a:pos x="127" y="73"/>
                </a:cxn>
                <a:cxn ang="0">
                  <a:pos x="118" y="107"/>
                </a:cxn>
                <a:cxn ang="0">
                  <a:pos x="110" y="118"/>
                </a:cxn>
                <a:cxn ang="0">
                  <a:pos x="105" y="116"/>
                </a:cxn>
                <a:cxn ang="0">
                  <a:pos x="95" y="105"/>
                </a:cxn>
                <a:cxn ang="0">
                  <a:pos x="65" y="56"/>
                </a:cxn>
                <a:cxn ang="0">
                  <a:pos x="37" y="10"/>
                </a:cxn>
                <a:cxn ang="0">
                  <a:pos x="24" y="17"/>
                </a:cxn>
              </a:cxnLst>
              <a:rect l="0" t="0" r="r" b="b"/>
              <a:pathLst>
                <a:path w="215" h="405">
                  <a:moveTo>
                    <a:pt x="24" y="17"/>
                  </a:moveTo>
                  <a:lnTo>
                    <a:pt x="24" y="17"/>
                  </a:lnTo>
                  <a:lnTo>
                    <a:pt x="26" y="30"/>
                  </a:lnTo>
                  <a:lnTo>
                    <a:pt x="26" y="41"/>
                  </a:lnTo>
                  <a:lnTo>
                    <a:pt x="24" y="53"/>
                  </a:lnTo>
                  <a:lnTo>
                    <a:pt x="21" y="62"/>
                  </a:lnTo>
                  <a:lnTo>
                    <a:pt x="9" y="81"/>
                  </a:lnTo>
                  <a:lnTo>
                    <a:pt x="4" y="92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9" y="103"/>
                  </a:lnTo>
                  <a:lnTo>
                    <a:pt x="17" y="103"/>
                  </a:lnTo>
                  <a:lnTo>
                    <a:pt x="21" y="101"/>
                  </a:lnTo>
                  <a:lnTo>
                    <a:pt x="24" y="97"/>
                  </a:lnTo>
                  <a:lnTo>
                    <a:pt x="30" y="92"/>
                  </a:lnTo>
                  <a:lnTo>
                    <a:pt x="36" y="90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52" y="86"/>
                  </a:lnTo>
                  <a:lnTo>
                    <a:pt x="58" y="90"/>
                  </a:lnTo>
                  <a:lnTo>
                    <a:pt x="64" y="94"/>
                  </a:lnTo>
                  <a:lnTo>
                    <a:pt x="69" y="101"/>
                  </a:lnTo>
                  <a:lnTo>
                    <a:pt x="75" y="116"/>
                  </a:lnTo>
                  <a:lnTo>
                    <a:pt x="78" y="131"/>
                  </a:lnTo>
                  <a:lnTo>
                    <a:pt x="78" y="131"/>
                  </a:lnTo>
                  <a:lnTo>
                    <a:pt x="86" y="165"/>
                  </a:lnTo>
                  <a:lnTo>
                    <a:pt x="92" y="198"/>
                  </a:lnTo>
                  <a:lnTo>
                    <a:pt x="93" y="232"/>
                  </a:lnTo>
                  <a:lnTo>
                    <a:pt x="95" y="267"/>
                  </a:lnTo>
                  <a:lnTo>
                    <a:pt x="95" y="303"/>
                  </a:lnTo>
                  <a:lnTo>
                    <a:pt x="99" y="338"/>
                  </a:lnTo>
                  <a:lnTo>
                    <a:pt x="105" y="372"/>
                  </a:lnTo>
                  <a:lnTo>
                    <a:pt x="112" y="405"/>
                  </a:lnTo>
                  <a:lnTo>
                    <a:pt x="112" y="405"/>
                  </a:lnTo>
                  <a:lnTo>
                    <a:pt x="120" y="353"/>
                  </a:lnTo>
                  <a:lnTo>
                    <a:pt x="123" y="327"/>
                  </a:lnTo>
                  <a:lnTo>
                    <a:pt x="125" y="301"/>
                  </a:lnTo>
                  <a:lnTo>
                    <a:pt x="125" y="301"/>
                  </a:lnTo>
                  <a:lnTo>
                    <a:pt x="125" y="271"/>
                  </a:lnTo>
                  <a:lnTo>
                    <a:pt x="129" y="24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38" y="172"/>
                  </a:lnTo>
                  <a:lnTo>
                    <a:pt x="138" y="155"/>
                  </a:lnTo>
                  <a:lnTo>
                    <a:pt x="138" y="137"/>
                  </a:lnTo>
                  <a:lnTo>
                    <a:pt x="138" y="118"/>
                  </a:lnTo>
                  <a:lnTo>
                    <a:pt x="140" y="103"/>
                  </a:lnTo>
                  <a:lnTo>
                    <a:pt x="144" y="95"/>
                  </a:lnTo>
                  <a:lnTo>
                    <a:pt x="146" y="90"/>
                  </a:lnTo>
                  <a:lnTo>
                    <a:pt x="151" y="86"/>
                  </a:lnTo>
                  <a:lnTo>
                    <a:pt x="157" y="84"/>
                  </a:lnTo>
                  <a:lnTo>
                    <a:pt x="162" y="84"/>
                  </a:lnTo>
                  <a:lnTo>
                    <a:pt x="172" y="88"/>
                  </a:lnTo>
                  <a:lnTo>
                    <a:pt x="172" y="88"/>
                  </a:lnTo>
                  <a:lnTo>
                    <a:pt x="177" y="90"/>
                  </a:lnTo>
                  <a:lnTo>
                    <a:pt x="181" y="95"/>
                  </a:lnTo>
                  <a:lnTo>
                    <a:pt x="190" y="105"/>
                  </a:lnTo>
                  <a:lnTo>
                    <a:pt x="200" y="114"/>
                  </a:lnTo>
                  <a:lnTo>
                    <a:pt x="207" y="118"/>
                  </a:lnTo>
                  <a:lnTo>
                    <a:pt x="215" y="122"/>
                  </a:lnTo>
                  <a:lnTo>
                    <a:pt x="215" y="122"/>
                  </a:lnTo>
                  <a:lnTo>
                    <a:pt x="215" y="116"/>
                  </a:lnTo>
                  <a:lnTo>
                    <a:pt x="215" y="110"/>
                  </a:lnTo>
                  <a:lnTo>
                    <a:pt x="211" y="99"/>
                  </a:lnTo>
                  <a:lnTo>
                    <a:pt x="205" y="90"/>
                  </a:lnTo>
                  <a:lnTo>
                    <a:pt x="200" y="81"/>
                  </a:lnTo>
                  <a:lnTo>
                    <a:pt x="200" y="81"/>
                  </a:lnTo>
                  <a:lnTo>
                    <a:pt x="196" y="69"/>
                  </a:lnTo>
                  <a:lnTo>
                    <a:pt x="196" y="62"/>
                  </a:lnTo>
                  <a:lnTo>
                    <a:pt x="196" y="53"/>
                  </a:lnTo>
                  <a:lnTo>
                    <a:pt x="196" y="41"/>
                  </a:lnTo>
                  <a:lnTo>
                    <a:pt x="196" y="41"/>
                  </a:lnTo>
                  <a:lnTo>
                    <a:pt x="194" y="23"/>
                  </a:lnTo>
                  <a:lnTo>
                    <a:pt x="190" y="13"/>
                  </a:lnTo>
                  <a:lnTo>
                    <a:pt x="189" y="10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79" y="10"/>
                  </a:lnTo>
                  <a:lnTo>
                    <a:pt x="174" y="13"/>
                  </a:lnTo>
                  <a:lnTo>
                    <a:pt x="157" y="30"/>
                  </a:lnTo>
                  <a:lnTo>
                    <a:pt x="133" y="60"/>
                  </a:lnTo>
                  <a:lnTo>
                    <a:pt x="133" y="60"/>
                  </a:lnTo>
                  <a:lnTo>
                    <a:pt x="129" y="66"/>
                  </a:lnTo>
                  <a:lnTo>
                    <a:pt x="127" y="73"/>
                  </a:lnTo>
                  <a:lnTo>
                    <a:pt x="120" y="95"/>
                  </a:lnTo>
                  <a:lnTo>
                    <a:pt x="118" y="107"/>
                  </a:lnTo>
                  <a:lnTo>
                    <a:pt x="114" y="114"/>
                  </a:lnTo>
                  <a:lnTo>
                    <a:pt x="110" y="118"/>
                  </a:lnTo>
                  <a:lnTo>
                    <a:pt x="106" y="118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95" y="105"/>
                  </a:lnTo>
                  <a:lnTo>
                    <a:pt x="86" y="90"/>
                  </a:lnTo>
                  <a:lnTo>
                    <a:pt x="65" y="56"/>
                  </a:lnTo>
                  <a:lnTo>
                    <a:pt x="47" y="23"/>
                  </a:lnTo>
                  <a:lnTo>
                    <a:pt x="37" y="10"/>
                  </a:lnTo>
                  <a:lnTo>
                    <a:pt x="30" y="0"/>
                  </a:lnTo>
                  <a:lnTo>
                    <a:pt x="24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  <p:grpSp>
        <p:nvGrpSpPr>
          <p:cNvPr id="40" name="Group 168"/>
          <p:cNvGrpSpPr/>
          <p:nvPr/>
        </p:nvGrpSpPr>
        <p:grpSpPr>
          <a:xfrm>
            <a:off x="1470946" y="5291897"/>
            <a:ext cx="344272" cy="930570"/>
            <a:chOff x="4026483" y="2402979"/>
            <a:chExt cx="422275" cy="1141413"/>
          </a:xfrm>
        </p:grpSpPr>
        <p:sp>
          <p:nvSpPr>
            <p:cNvPr id="41" name="Freeform 1151"/>
            <p:cNvSpPr>
              <a:spLocks noEditPoints="1"/>
            </p:cNvSpPr>
            <p:nvPr/>
          </p:nvSpPr>
          <p:spPr bwMode="auto">
            <a:xfrm>
              <a:off x="4124908" y="2564904"/>
              <a:ext cx="301625" cy="669925"/>
            </a:xfrm>
            <a:custGeom>
              <a:avLst/>
              <a:gdLst/>
              <a:ahLst/>
              <a:cxnLst>
                <a:cxn ang="0">
                  <a:pos x="175" y="90"/>
                </a:cxn>
                <a:cxn ang="0">
                  <a:pos x="163" y="56"/>
                </a:cxn>
                <a:cxn ang="0">
                  <a:pos x="163" y="48"/>
                </a:cxn>
                <a:cxn ang="0">
                  <a:pos x="160" y="40"/>
                </a:cxn>
                <a:cxn ang="0">
                  <a:pos x="157" y="25"/>
                </a:cxn>
                <a:cxn ang="0">
                  <a:pos x="152" y="20"/>
                </a:cxn>
                <a:cxn ang="0">
                  <a:pos x="140" y="14"/>
                </a:cxn>
                <a:cxn ang="0">
                  <a:pos x="123" y="10"/>
                </a:cxn>
                <a:cxn ang="0">
                  <a:pos x="65" y="0"/>
                </a:cxn>
                <a:cxn ang="0">
                  <a:pos x="53" y="3"/>
                </a:cxn>
                <a:cxn ang="0">
                  <a:pos x="41" y="8"/>
                </a:cxn>
                <a:cxn ang="0">
                  <a:pos x="23" y="16"/>
                </a:cxn>
                <a:cxn ang="0">
                  <a:pos x="7" y="20"/>
                </a:cxn>
                <a:cxn ang="0">
                  <a:pos x="3" y="23"/>
                </a:cxn>
                <a:cxn ang="0">
                  <a:pos x="0" y="33"/>
                </a:cxn>
                <a:cxn ang="0">
                  <a:pos x="3" y="47"/>
                </a:cxn>
                <a:cxn ang="0">
                  <a:pos x="10" y="58"/>
                </a:cxn>
                <a:cxn ang="0">
                  <a:pos x="23" y="114"/>
                </a:cxn>
                <a:cxn ang="0">
                  <a:pos x="33" y="138"/>
                </a:cxn>
                <a:cxn ang="0">
                  <a:pos x="39" y="155"/>
                </a:cxn>
                <a:cxn ang="0">
                  <a:pos x="46" y="173"/>
                </a:cxn>
                <a:cxn ang="0">
                  <a:pos x="42" y="189"/>
                </a:cxn>
                <a:cxn ang="0">
                  <a:pos x="35" y="217"/>
                </a:cxn>
                <a:cxn ang="0">
                  <a:pos x="26" y="253"/>
                </a:cxn>
                <a:cxn ang="0">
                  <a:pos x="25" y="266"/>
                </a:cxn>
                <a:cxn ang="0">
                  <a:pos x="32" y="269"/>
                </a:cxn>
                <a:cxn ang="0">
                  <a:pos x="32" y="303"/>
                </a:cxn>
                <a:cxn ang="0">
                  <a:pos x="34" y="357"/>
                </a:cxn>
                <a:cxn ang="0">
                  <a:pos x="34" y="372"/>
                </a:cxn>
                <a:cxn ang="0">
                  <a:pos x="34" y="387"/>
                </a:cxn>
                <a:cxn ang="0">
                  <a:pos x="34" y="410"/>
                </a:cxn>
                <a:cxn ang="0">
                  <a:pos x="59" y="419"/>
                </a:cxn>
                <a:cxn ang="0">
                  <a:pos x="74" y="422"/>
                </a:cxn>
                <a:cxn ang="0">
                  <a:pos x="107" y="416"/>
                </a:cxn>
                <a:cxn ang="0">
                  <a:pos x="144" y="406"/>
                </a:cxn>
                <a:cxn ang="0">
                  <a:pos x="169" y="397"/>
                </a:cxn>
                <a:cxn ang="0">
                  <a:pos x="178" y="368"/>
                </a:cxn>
                <a:cxn ang="0">
                  <a:pos x="177" y="290"/>
                </a:cxn>
                <a:cxn ang="0">
                  <a:pos x="177" y="251"/>
                </a:cxn>
                <a:cxn ang="0">
                  <a:pos x="172" y="222"/>
                </a:cxn>
                <a:cxn ang="0">
                  <a:pos x="167" y="209"/>
                </a:cxn>
                <a:cxn ang="0">
                  <a:pos x="186" y="163"/>
                </a:cxn>
                <a:cxn ang="0">
                  <a:pos x="189" y="153"/>
                </a:cxn>
                <a:cxn ang="0">
                  <a:pos x="189" y="148"/>
                </a:cxn>
                <a:cxn ang="0">
                  <a:pos x="152" y="134"/>
                </a:cxn>
                <a:cxn ang="0">
                  <a:pos x="148" y="141"/>
                </a:cxn>
                <a:cxn ang="0">
                  <a:pos x="151" y="129"/>
                </a:cxn>
                <a:cxn ang="0">
                  <a:pos x="153" y="131"/>
                </a:cxn>
                <a:cxn ang="0">
                  <a:pos x="152" y="134"/>
                </a:cxn>
              </a:cxnLst>
              <a:rect l="0" t="0" r="r" b="b"/>
              <a:pathLst>
                <a:path w="190" h="422">
                  <a:moveTo>
                    <a:pt x="187" y="143"/>
                  </a:moveTo>
                  <a:lnTo>
                    <a:pt x="187" y="143"/>
                  </a:lnTo>
                  <a:lnTo>
                    <a:pt x="175" y="90"/>
                  </a:lnTo>
                  <a:lnTo>
                    <a:pt x="175" y="90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3"/>
                  </a:lnTo>
                  <a:lnTo>
                    <a:pt x="163" y="48"/>
                  </a:lnTo>
                  <a:lnTo>
                    <a:pt x="163" y="48"/>
                  </a:lnTo>
                  <a:lnTo>
                    <a:pt x="161" y="44"/>
                  </a:lnTo>
                  <a:lnTo>
                    <a:pt x="160" y="42"/>
                  </a:lnTo>
                  <a:lnTo>
                    <a:pt x="160" y="40"/>
                  </a:lnTo>
                  <a:lnTo>
                    <a:pt x="160" y="40"/>
                  </a:lnTo>
                  <a:lnTo>
                    <a:pt x="159" y="31"/>
                  </a:lnTo>
                  <a:lnTo>
                    <a:pt x="157" y="25"/>
                  </a:lnTo>
                  <a:lnTo>
                    <a:pt x="157" y="25"/>
                  </a:lnTo>
                  <a:lnTo>
                    <a:pt x="154" y="22"/>
                  </a:lnTo>
                  <a:lnTo>
                    <a:pt x="152" y="20"/>
                  </a:lnTo>
                  <a:lnTo>
                    <a:pt x="147" y="17"/>
                  </a:lnTo>
                  <a:lnTo>
                    <a:pt x="141" y="14"/>
                  </a:lnTo>
                  <a:lnTo>
                    <a:pt x="140" y="14"/>
                  </a:lnTo>
                  <a:lnTo>
                    <a:pt x="127" y="11"/>
                  </a:lnTo>
                  <a:lnTo>
                    <a:pt x="127" y="11"/>
                  </a:lnTo>
                  <a:lnTo>
                    <a:pt x="123" y="10"/>
                  </a:lnTo>
                  <a:lnTo>
                    <a:pt x="115" y="8"/>
                  </a:lnTo>
                  <a:lnTo>
                    <a:pt x="96" y="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1" y="0"/>
                  </a:lnTo>
                  <a:lnTo>
                    <a:pt x="53" y="3"/>
                  </a:lnTo>
                  <a:lnTo>
                    <a:pt x="46" y="5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37" y="10"/>
                  </a:lnTo>
                  <a:lnTo>
                    <a:pt x="32" y="12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1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2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8"/>
                  </a:lnTo>
                  <a:lnTo>
                    <a:pt x="1" y="44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86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7" y="122"/>
                  </a:lnTo>
                  <a:lnTo>
                    <a:pt x="30" y="131"/>
                  </a:lnTo>
                  <a:lnTo>
                    <a:pt x="33" y="138"/>
                  </a:lnTo>
                  <a:lnTo>
                    <a:pt x="33" y="138"/>
                  </a:lnTo>
                  <a:lnTo>
                    <a:pt x="35" y="145"/>
                  </a:lnTo>
                  <a:lnTo>
                    <a:pt x="39" y="155"/>
                  </a:lnTo>
                  <a:lnTo>
                    <a:pt x="43" y="166"/>
                  </a:lnTo>
                  <a:lnTo>
                    <a:pt x="45" y="170"/>
                  </a:lnTo>
                  <a:lnTo>
                    <a:pt x="46" y="173"/>
                  </a:lnTo>
                  <a:lnTo>
                    <a:pt x="46" y="173"/>
                  </a:lnTo>
                  <a:lnTo>
                    <a:pt x="45" y="181"/>
                  </a:lnTo>
                  <a:lnTo>
                    <a:pt x="42" y="189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5" y="217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26" y="253"/>
                  </a:lnTo>
                  <a:lnTo>
                    <a:pt x="23" y="264"/>
                  </a:lnTo>
                  <a:lnTo>
                    <a:pt x="23" y="264"/>
                  </a:lnTo>
                  <a:lnTo>
                    <a:pt x="25" y="266"/>
                  </a:lnTo>
                  <a:lnTo>
                    <a:pt x="28" y="268"/>
                  </a:lnTo>
                  <a:lnTo>
                    <a:pt x="32" y="269"/>
                  </a:lnTo>
                  <a:lnTo>
                    <a:pt x="32" y="269"/>
                  </a:lnTo>
                  <a:lnTo>
                    <a:pt x="32" y="276"/>
                  </a:lnTo>
                  <a:lnTo>
                    <a:pt x="32" y="286"/>
                  </a:lnTo>
                  <a:lnTo>
                    <a:pt x="32" y="303"/>
                  </a:lnTo>
                  <a:lnTo>
                    <a:pt x="32" y="303"/>
                  </a:lnTo>
                  <a:lnTo>
                    <a:pt x="33" y="330"/>
                  </a:lnTo>
                  <a:lnTo>
                    <a:pt x="34" y="357"/>
                  </a:lnTo>
                  <a:lnTo>
                    <a:pt x="34" y="357"/>
                  </a:lnTo>
                  <a:lnTo>
                    <a:pt x="34" y="366"/>
                  </a:lnTo>
                  <a:lnTo>
                    <a:pt x="34" y="372"/>
                  </a:lnTo>
                  <a:lnTo>
                    <a:pt x="34" y="372"/>
                  </a:lnTo>
                  <a:lnTo>
                    <a:pt x="34" y="387"/>
                  </a:lnTo>
                  <a:lnTo>
                    <a:pt x="34" y="387"/>
                  </a:lnTo>
                  <a:lnTo>
                    <a:pt x="34" y="399"/>
                  </a:lnTo>
                  <a:lnTo>
                    <a:pt x="34" y="399"/>
                  </a:lnTo>
                  <a:lnTo>
                    <a:pt x="34" y="410"/>
                  </a:lnTo>
                  <a:lnTo>
                    <a:pt x="34" y="410"/>
                  </a:lnTo>
                  <a:lnTo>
                    <a:pt x="39" y="412"/>
                  </a:lnTo>
                  <a:lnTo>
                    <a:pt x="59" y="419"/>
                  </a:lnTo>
                  <a:lnTo>
                    <a:pt x="59" y="419"/>
                  </a:lnTo>
                  <a:lnTo>
                    <a:pt x="66" y="422"/>
                  </a:lnTo>
                  <a:lnTo>
                    <a:pt x="74" y="422"/>
                  </a:lnTo>
                  <a:lnTo>
                    <a:pt x="83" y="422"/>
                  </a:lnTo>
                  <a:lnTo>
                    <a:pt x="91" y="419"/>
                  </a:lnTo>
                  <a:lnTo>
                    <a:pt x="107" y="416"/>
                  </a:lnTo>
                  <a:lnTo>
                    <a:pt x="116" y="414"/>
                  </a:lnTo>
                  <a:lnTo>
                    <a:pt x="116" y="414"/>
                  </a:lnTo>
                  <a:lnTo>
                    <a:pt x="144" y="406"/>
                  </a:lnTo>
                  <a:lnTo>
                    <a:pt x="144" y="406"/>
                  </a:lnTo>
                  <a:lnTo>
                    <a:pt x="157" y="402"/>
                  </a:lnTo>
                  <a:lnTo>
                    <a:pt x="169" y="397"/>
                  </a:lnTo>
                  <a:lnTo>
                    <a:pt x="179" y="390"/>
                  </a:lnTo>
                  <a:lnTo>
                    <a:pt x="179" y="390"/>
                  </a:lnTo>
                  <a:lnTo>
                    <a:pt x="178" y="368"/>
                  </a:lnTo>
                  <a:lnTo>
                    <a:pt x="177" y="336"/>
                  </a:lnTo>
                  <a:lnTo>
                    <a:pt x="177" y="336"/>
                  </a:lnTo>
                  <a:lnTo>
                    <a:pt x="177" y="290"/>
                  </a:lnTo>
                  <a:lnTo>
                    <a:pt x="176" y="255"/>
                  </a:lnTo>
                  <a:lnTo>
                    <a:pt x="177" y="251"/>
                  </a:lnTo>
                  <a:lnTo>
                    <a:pt x="177" y="251"/>
                  </a:lnTo>
                  <a:lnTo>
                    <a:pt x="177" y="243"/>
                  </a:lnTo>
                  <a:lnTo>
                    <a:pt x="176" y="237"/>
                  </a:lnTo>
                  <a:lnTo>
                    <a:pt x="172" y="222"/>
                  </a:lnTo>
                  <a:lnTo>
                    <a:pt x="169" y="214"/>
                  </a:lnTo>
                  <a:lnTo>
                    <a:pt x="167" y="209"/>
                  </a:lnTo>
                  <a:lnTo>
                    <a:pt x="167" y="209"/>
                  </a:lnTo>
                  <a:lnTo>
                    <a:pt x="176" y="188"/>
                  </a:lnTo>
                  <a:lnTo>
                    <a:pt x="184" y="171"/>
                  </a:lnTo>
                  <a:lnTo>
                    <a:pt x="186" y="163"/>
                  </a:lnTo>
                  <a:lnTo>
                    <a:pt x="186" y="163"/>
                  </a:lnTo>
                  <a:lnTo>
                    <a:pt x="187" y="158"/>
                  </a:lnTo>
                  <a:lnTo>
                    <a:pt x="189" y="153"/>
                  </a:lnTo>
                  <a:lnTo>
                    <a:pt x="189" y="153"/>
                  </a:lnTo>
                  <a:lnTo>
                    <a:pt x="190" y="151"/>
                  </a:lnTo>
                  <a:lnTo>
                    <a:pt x="189" y="148"/>
                  </a:lnTo>
                  <a:lnTo>
                    <a:pt x="187" y="143"/>
                  </a:lnTo>
                  <a:lnTo>
                    <a:pt x="187" y="143"/>
                  </a:lnTo>
                  <a:close/>
                  <a:moveTo>
                    <a:pt x="152" y="134"/>
                  </a:moveTo>
                  <a:lnTo>
                    <a:pt x="150" y="136"/>
                  </a:lnTo>
                  <a:lnTo>
                    <a:pt x="150" y="140"/>
                  </a:lnTo>
                  <a:lnTo>
                    <a:pt x="148" y="141"/>
                  </a:lnTo>
                  <a:lnTo>
                    <a:pt x="149" y="129"/>
                  </a:lnTo>
                  <a:lnTo>
                    <a:pt x="149" y="129"/>
                  </a:lnTo>
                  <a:lnTo>
                    <a:pt x="151" y="129"/>
                  </a:lnTo>
                  <a:lnTo>
                    <a:pt x="152" y="130"/>
                  </a:lnTo>
                  <a:lnTo>
                    <a:pt x="153" y="131"/>
                  </a:lnTo>
                  <a:lnTo>
                    <a:pt x="153" y="131"/>
                  </a:lnTo>
                  <a:lnTo>
                    <a:pt x="153" y="134"/>
                  </a:lnTo>
                  <a:lnTo>
                    <a:pt x="152" y="134"/>
                  </a:lnTo>
                  <a:lnTo>
                    <a:pt x="152" y="134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2" name="Freeform 1152"/>
            <p:cNvSpPr>
              <a:spLocks/>
            </p:cNvSpPr>
            <p:nvPr/>
          </p:nvSpPr>
          <p:spPr bwMode="auto">
            <a:xfrm>
              <a:off x="4223333" y="2556967"/>
              <a:ext cx="103188" cy="169863"/>
            </a:xfrm>
            <a:custGeom>
              <a:avLst/>
              <a:gdLst/>
              <a:ahLst/>
              <a:cxnLst>
                <a:cxn ang="0">
                  <a:pos x="45" y="1"/>
                </a:cxn>
                <a:cxn ang="0">
                  <a:pos x="45" y="1"/>
                </a:cxn>
                <a:cxn ang="0">
                  <a:pos x="52" y="13"/>
                </a:cxn>
                <a:cxn ang="0">
                  <a:pos x="52" y="13"/>
                </a:cxn>
                <a:cxn ang="0">
                  <a:pos x="53" y="18"/>
                </a:cxn>
                <a:cxn ang="0">
                  <a:pos x="55" y="25"/>
                </a:cxn>
                <a:cxn ang="0">
                  <a:pos x="55" y="25"/>
                </a:cxn>
                <a:cxn ang="0">
                  <a:pos x="58" y="38"/>
                </a:cxn>
                <a:cxn ang="0">
                  <a:pos x="62" y="65"/>
                </a:cxn>
                <a:cxn ang="0">
                  <a:pos x="64" y="92"/>
                </a:cxn>
                <a:cxn ang="0">
                  <a:pos x="65" y="102"/>
                </a:cxn>
                <a:cxn ang="0">
                  <a:pos x="64" y="107"/>
                </a:cxn>
                <a:cxn ang="0">
                  <a:pos x="64" y="107"/>
                </a:cxn>
                <a:cxn ang="0">
                  <a:pos x="58" y="95"/>
                </a:cxn>
                <a:cxn ang="0">
                  <a:pos x="41" y="65"/>
                </a:cxn>
                <a:cxn ang="0">
                  <a:pos x="32" y="49"/>
                </a:cxn>
                <a:cxn ang="0">
                  <a:pos x="21" y="34"/>
                </a:cxn>
                <a:cxn ang="0">
                  <a:pos x="12" y="22"/>
                </a:cxn>
                <a:cxn ang="0">
                  <a:pos x="8" y="17"/>
                </a:cxn>
                <a:cxn ang="0">
                  <a:pos x="4" y="14"/>
                </a:cxn>
                <a:cxn ang="0">
                  <a:pos x="0" y="12"/>
                </a:cxn>
                <a:cxn ang="0">
                  <a:pos x="1" y="6"/>
                </a:cxn>
                <a:cxn ang="0">
                  <a:pos x="1" y="6"/>
                </a:cxn>
                <a:cxn ang="0">
                  <a:pos x="20" y="2"/>
                </a:cxn>
                <a:cxn ang="0">
                  <a:pos x="35" y="0"/>
                </a:cxn>
                <a:cxn ang="0">
                  <a:pos x="40" y="0"/>
                </a:cxn>
                <a:cxn ang="0">
                  <a:pos x="45" y="1"/>
                </a:cxn>
                <a:cxn ang="0">
                  <a:pos x="45" y="1"/>
                </a:cxn>
              </a:cxnLst>
              <a:rect l="0" t="0" r="r" b="b"/>
              <a:pathLst>
                <a:path w="65" h="107">
                  <a:moveTo>
                    <a:pt x="45" y="1"/>
                  </a:moveTo>
                  <a:lnTo>
                    <a:pt x="45" y="1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3" y="18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58" y="38"/>
                  </a:lnTo>
                  <a:lnTo>
                    <a:pt x="62" y="65"/>
                  </a:lnTo>
                  <a:lnTo>
                    <a:pt x="64" y="92"/>
                  </a:lnTo>
                  <a:lnTo>
                    <a:pt x="65" y="102"/>
                  </a:lnTo>
                  <a:lnTo>
                    <a:pt x="64" y="107"/>
                  </a:lnTo>
                  <a:lnTo>
                    <a:pt x="64" y="107"/>
                  </a:lnTo>
                  <a:lnTo>
                    <a:pt x="58" y="95"/>
                  </a:lnTo>
                  <a:lnTo>
                    <a:pt x="41" y="65"/>
                  </a:lnTo>
                  <a:lnTo>
                    <a:pt x="32" y="49"/>
                  </a:lnTo>
                  <a:lnTo>
                    <a:pt x="21" y="34"/>
                  </a:lnTo>
                  <a:lnTo>
                    <a:pt x="12" y="22"/>
                  </a:lnTo>
                  <a:lnTo>
                    <a:pt x="8" y="17"/>
                  </a:lnTo>
                  <a:lnTo>
                    <a:pt x="4" y="14"/>
                  </a:lnTo>
                  <a:lnTo>
                    <a:pt x="0" y="12"/>
                  </a:lnTo>
                  <a:lnTo>
                    <a:pt x="1" y="6"/>
                  </a:lnTo>
                  <a:lnTo>
                    <a:pt x="1" y="6"/>
                  </a:lnTo>
                  <a:lnTo>
                    <a:pt x="20" y="2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5" y="1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3" name="Freeform 1153"/>
            <p:cNvSpPr>
              <a:spLocks/>
            </p:cNvSpPr>
            <p:nvPr/>
          </p:nvSpPr>
          <p:spPr bwMode="auto">
            <a:xfrm>
              <a:off x="4166183" y="2402979"/>
              <a:ext cx="174625" cy="187325"/>
            </a:xfrm>
            <a:custGeom>
              <a:avLst/>
              <a:gdLst/>
              <a:ahLst/>
              <a:cxnLst>
                <a:cxn ang="0">
                  <a:pos x="61" y="2"/>
                </a:cxn>
                <a:cxn ang="0">
                  <a:pos x="69" y="1"/>
                </a:cxn>
                <a:cxn ang="0">
                  <a:pos x="71" y="2"/>
                </a:cxn>
                <a:cxn ang="0">
                  <a:pos x="87" y="3"/>
                </a:cxn>
                <a:cxn ang="0">
                  <a:pos x="94" y="7"/>
                </a:cxn>
                <a:cxn ang="0">
                  <a:pos x="96" y="10"/>
                </a:cxn>
                <a:cxn ang="0">
                  <a:pos x="100" y="22"/>
                </a:cxn>
                <a:cxn ang="0">
                  <a:pos x="100" y="34"/>
                </a:cxn>
                <a:cxn ang="0">
                  <a:pos x="102" y="49"/>
                </a:cxn>
                <a:cxn ang="0">
                  <a:pos x="102" y="66"/>
                </a:cxn>
                <a:cxn ang="0">
                  <a:pos x="98" y="81"/>
                </a:cxn>
                <a:cxn ang="0">
                  <a:pos x="98" y="85"/>
                </a:cxn>
                <a:cxn ang="0">
                  <a:pos x="102" y="96"/>
                </a:cxn>
                <a:cxn ang="0">
                  <a:pos x="107" y="98"/>
                </a:cxn>
                <a:cxn ang="0">
                  <a:pos x="104" y="98"/>
                </a:cxn>
                <a:cxn ang="0">
                  <a:pos x="100" y="98"/>
                </a:cxn>
                <a:cxn ang="0">
                  <a:pos x="102" y="103"/>
                </a:cxn>
                <a:cxn ang="0">
                  <a:pos x="108" y="107"/>
                </a:cxn>
                <a:cxn ang="0">
                  <a:pos x="110" y="106"/>
                </a:cxn>
                <a:cxn ang="0">
                  <a:pos x="107" y="115"/>
                </a:cxn>
                <a:cxn ang="0">
                  <a:pos x="102" y="118"/>
                </a:cxn>
                <a:cxn ang="0">
                  <a:pos x="98" y="118"/>
                </a:cxn>
                <a:cxn ang="0">
                  <a:pos x="90" y="115"/>
                </a:cxn>
                <a:cxn ang="0">
                  <a:pos x="86" y="110"/>
                </a:cxn>
                <a:cxn ang="0">
                  <a:pos x="86" y="107"/>
                </a:cxn>
                <a:cxn ang="0">
                  <a:pos x="84" y="103"/>
                </a:cxn>
                <a:cxn ang="0">
                  <a:pos x="76" y="101"/>
                </a:cxn>
                <a:cxn ang="0">
                  <a:pos x="73" y="98"/>
                </a:cxn>
                <a:cxn ang="0">
                  <a:pos x="43" y="98"/>
                </a:cxn>
                <a:cxn ang="0">
                  <a:pos x="38" y="103"/>
                </a:cxn>
                <a:cxn ang="0">
                  <a:pos x="38" y="109"/>
                </a:cxn>
                <a:cxn ang="0">
                  <a:pos x="37" y="113"/>
                </a:cxn>
                <a:cxn ang="0">
                  <a:pos x="33" y="115"/>
                </a:cxn>
                <a:cxn ang="0">
                  <a:pos x="31" y="116"/>
                </a:cxn>
                <a:cxn ang="0">
                  <a:pos x="26" y="115"/>
                </a:cxn>
                <a:cxn ang="0">
                  <a:pos x="15" y="118"/>
                </a:cxn>
                <a:cxn ang="0">
                  <a:pos x="8" y="114"/>
                </a:cxn>
                <a:cxn ang="0">
                  <a:pos x="3" y="107"/>
                </a:cxn>
                <a:cxn ang="0">
                  <a:pos x="0" y="102"/>
                </a:cxn>
                <a:cxn ang="0">
                  <a:pos x="7" y="103"/>
                </a:cxn>
                <a:cxn ang="0">
                  <a:pos x="8" y="102"/>
                </a:cxn>
                <a:cxn ang="0">
                  <a:pos x="10" y="99"/>
                </a:cxn>
                <a:cxn ang="0">
                  <a:pos x="14" y="94"/>
                </a:cxn>
                <a:cxn ang="0">
                  <a:pos x="13" y="86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12" y="58"/>
                </a:cxn>
                <a:cxn ang="0">
                  <a:pos x="17" y="42"/>
                </a:cxn>
                <a:cxn ang="0">
                  <a:pos x="20" y="37"/>
                </a:cxn>
                <a:cxn ang="0">
                  <a:pos x="26" y="23"/>
                </a:cxn>
                <a:cxn ang="0">
                  <a:pos x="39" y="10"/>
                </a:cxn>
                <a:cxn ang="0">
                  <a:pos x="51" y="1"/>
                </a:cxn>
                <a:cxn ang="0">
                  <a:pos x="59" y="1"/>
                </a:cxn>
                <a:cxn ang="0">
                  <a:pos x="61" y="2"/>
                </a:cxn>
              </a:cxnLst>
              <a:rect l="0" t="0" r="r" b="b"/>
              <a:pathLst>
                <a:path w="110" h="118">
                  <a:moveTo>
                    <a:pt x="61" y="2"/>
                  </a:moveTo>
                  <a:lnTo>
                    <a:pt x="61" y="2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79" y="2"/>
                  </a:lnTo>
                  <a:lnTo>
                    <a:pt x="87" y="3"/>
                  </a:lnTo>
                  <a:lnTo>
                    <a:pt x="90" y="4"/>
                  </a:lnTo>
                  <a:lnTo>
                    <a:pt x="94" y="7"/>
                  </a:lnTo>
                  <a:lnTo>
                    <a:pt x="94" y="7"/>
                  </a:lnTo>
                  <a:lnTo>
                    <a:pt x="96" y="10"/>
                  </a:lnTo>
                  <a:lnTo>
                    <a:pt x="98" y="13"/>
                  </a:lnTo>
                  <a:lnTo>
                    <a:pt x="100" y="22"/>
                  </a:lnTo>
                  <a:lnTo>
                    <a:pt x="100" y="29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102" y="49"/>
                  </a:lnTo>
                  <a:lnTo>
                    <a:pt x="103" y="59"/>
                  </a:lnTo>
                  <a:lnTo>
                    <a:pt x="102" y="66"/>
                  </a:lnTo>
                  <a:lnTo>
                    <a:pt x="102" y="66"/>
                  </a:lnTo>
                  <a:lnTo>
                    <a:pt x="98" y="81"/>
                  </a:lnTo>
                  <a:lnTo>
                    <a:pt x="98" y="81"/>
                  </a:lnTo>
                  <a:lnTo>
                    <a:pt x="98" y="85"/>
                  </a:lnTo>
                  <a:lnTo>
                    <a:pt x="99" y="90"/>
                  </a:lnTo>
                  <a:lnTo>
                    <a:pt x="102" y="96"/>
                  </a:lnTo>
                  <a:lnTo>
                    <a:pt x="104" y="97"/>
                  </a:lnTo>
                  <a:lnTo>
                    <a:pt x="107" y="98"/>
                  </a:lnTo>
                  <a:lnTo>
                    <a:pt x="107" y="98"/>
                  </a:lnTo>
                  <a:lnTo>
                    <a:pt x="104" y="98"/>
                  </a:lnTo>
                  <a:lnTo>
                    <a:pt x="102" y="98"/>
                  </a:lnTo>
                  <a:lnTo>
                    <a:pt x="100" y="98"/>
                  </a:lnTo>
                  <a:lnTo>
                    <a:pt x="100" y="98"/>
                  </a:lnTo>
                  <a:lnTo>
                    <a:pt x="102" y="103"/>
                  </a:lnTo>
                  <a:lnTo>
                    <a:pt x="106" y="106"/>
                  </a:lnTo>
                  <a:lnTo>
                    <a:pt x="108" y="107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9" y="111"/>
                  </a:lnTo>
                  <a:lnTo>
                    <a:pt x="107" y="115"/>
                  </a:lnTo>
                  <a:lnTo>
                    <a:pt x="104" y="116"/>
                  </a:lnTo>
                  <a:lnTo>
                    <a:pt x="102" y="118"/>
                  </a:lnTo>
                  <a:lnTo>
                    <a:pt x="102" y="118"/>
                  </a:lnTo>
                  <a:lnTo>
                    <a:pt x="98" y="118"/>
                  </a:lnTo>
                  <a:lnTo>
                    <a:pt x="93" y="116"/>
                  </a:lnTo>
                  <a:lnTo>
                    <a:pt x="90" y="115"/>
                  </a:lnTo>
                  <a:lnTo>
                    <a:pt x="88" y="113"/>
                  </a:lnTo>
                  <a:lnTo>
                    <a:pt x="86" y="110"/>
                  </a:lnTo>
                  <a:lnTo>
                    <a:pt x="86" y="107"/>
                  </a:lnTo>
                  <a:lnTo>
                    <a:pt x="86" y="107"/>
                  </a:lnTo>
                  <a:lnTo>
                    <a:pt x="85" y="105"/>
                  </a:lnTo>
                  <a:lnTo>
                    <a:pt x="84" y="103"/>
                  </a:lnTo>
                  <a:lnTo>
                    <a:pt x="78" y="102"/>
                  </a:lnTo>
                  <a:lnTo>
                    <a:pt x="76" y="101"/>
                  </a:lnTo>
                  <a:lnTo>
                    <a:pt x="74" y="100"/>
                  </a:lnTo>
                  <a:lnTo>
                    <a:pt x="73" y="98"/>
                  </a:lnTo>
                  <a:lnTo>
                    <a:pt x="73" y="96"/>
                  </a:lnTo>
                  <a:lnTo>
                    <a:pt x="43" y="98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38" y="106"/>
                  </a:lnTo>
                  <a:lnTo>
                    <a:pt x="38" y="109"/>
                  </a:lnTo>
                  <a:lnTo>
                    <a:pt x="38" y="112"/>
                  </a:lnTo>
                  <a:lnTo>
                    <a:pt x="37" y="113"/>
                  </a:lnTo>
                  <a:lnTo>
                    <a:pt x="35" y="115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1" y="116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3" y="116"/>
                  </a:lnTo>
                  <a:lnTo>
                    <a:pt x="15" y="118"/>
                  </a:lnTo>
                  <a:lnTo>
                    <a:pt x="12" y="116"/>
                  </a:lnTo>
                  <a:lnTo>
                    <a:pt x="8" y="114"/>
                  </a:lnTo>
                  <a:lnTo>
                    <a:pt x="4" y="111"/>
                  </a:lnTo>
                  <a:lnTo>
                    <a:pt x="3" y="107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3" y="103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0" y="99"/>
                  </a:lnTo>
                  <a:lnTo>
                    <a:pt x="13" y="97"/>
                  </a:lnTo>
                  <a:lnTo>
                    <a:pt x="14" y="94"/>
                  </a:lnTo>
                  <a:lnTo>
                    <a:pt x="14" y="90"/>
                  </a:lnTo>
                  <a:lnTo>
                    <a:pt x="13" y="86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0" y="73"/>
                  </a:lnTo>
                  <a:lnTo>
                    <a:pt x="10" y="68"/>
                  </a:lnTo>
                  <a:lnTo>
                    <a:pt x="10" y="62"/>
                  </a:lnTo>
                  <a:lnTo>
                    <a:pt x="12" y="58"/>
                  </a:lnTo>
                  <a:lnTo>
                    <a:pt x="16" y="48"/>
                  </a:lnTo>
                  <a:lnTo>
                    <a:pt x="17" y="42"/>
                  </a:lnTo>
                  <a:lnTo>
                    <a:pt x="20" y="37"/>
                  </a:lnTo>
                  <a:lnTo>
                    <a:pt x="20" y="37"/>
                  </a:lnTo>
                  <a:lnTo>
                    <a:pt x="22" y="30"/>
                  </a:lnTo>
                  <a:lnTo>
                    <a:pt x="26" y="23"/>
                  </a:lnTo>
                  <a:lnTo>
                    <a:pt x="33" y="16"/>
                  </a:lnTo>
                  <a:lnTo>
                    <a:pt x="39" y="10"/>
                  </a:lnTo>
                  <a:lnTo>
                    <a:pt x="46" y="5"/>
                  </a:lnTo>
                  <a:lnTo>
                    <a:pt x="51" y="1"/>
                  </a:lnTo>
                  <a:lnTo>
                    <a:pt x="57" y="0"/>
                  </a:lnTo>
                  <a:lnTo>
                    <a:pt x="59" y="1"/>
                  </a:lnTo>
                  <a:lnTo>
                    <a:pt x="61" y="2"/>
                  </a:lnTo>
                  <a:lnTo>
                    <a:pt x="61" y="2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4" name="Freeform 1154"/>
            <p:cNvSpPr>
              <a:spLocks/>
            </p:cNvSpPr>
            <p:nvPr/>
          </p:nvSpPr>
          <p:spPr bwMode="auto">
            <a:xfrm>
              <a:off x="4220158" y="2501404"/>
              <a:ext cx="77788" cy="120650"/>
            </a:xfrm>
            <a:custGeom>
              <a:avLst/>
              <a:gdLst/>
              <a:ahLst/>
              <a:cxnLst>
                <a:cxn ang="0">
                  <a:pos x="42" y="26"/>
                </a:cxn>
                <a:cxn ang="0">
                  <a:pos x="42" y="26"/>
                </a:cxn>
                <a:cxn ang="0">
                  <a:pos x="41" y="29"/>
                </a:cxn>
                <a:cxn ang="0">
                  <a:pos x="39" y="37"/>
                </a:cxn>
                <a:cxn ang="0">
                  <a:pos x="39" y="43"/>
                </a:cxn>
                <a:cxn ang="0">
                  <a:pos x="40" y="46"/>
                </a:cxn>
                <a:cxn ang="0">
                  <a:pos x="41" y="49"/>
                </a:cxn>
                <a:cxn ang="0">
                  <a:pos x="44" y="51"/>
                </a:cxn>
                <a:cxn ang="0">
                  <a:pos x="44" y="51"/>
                </a:cxn>
                <a:cxn ang="0">
                  <a:pos x="49" y="52"/>
                </a:cxn>
                <a:cxn ang="0">
                  <a:pos x="49" y="52"/>
                </a:cxn>
                <a:cxn ang="0">
                  <a:pos x="49" y="56"/>
                </a:cxn>
                <a:cxn ang="0">
                  <a:pos x="49" y="59"/>
                </a:cxn>
                <a:cxn ang="0">
                  <a:pos x="48" y="61"/>
                </a:cxn>
                <a:cxn ang="0">
                  <a:pos x="48" y="61"/>
                </a:cxn>
                <a:cxn ang="0">
                  <a:pos x="45" y="64"/>
                </a:cxn>
                <a:cxn ang="0">
                  <a:pos x="44" y="70"/>
                </a:cxn>
                <a:cxn ang="0">
                  <a:pos x="42" y="76"/>
                </a:cxn>
                <a:cxn ang="0">
                  <a:pos x="40" y="75"/>
                </a:cxn>
                <a:cxn ang="0">
                  <a:pos x="40" y="75"/>
                </a:cxn>
                <a:cxn ang="0">
                  <a:pos x="42" y="73"/>
                </a:cxn>
                <a:cxn ang="0">
                  <a:pos x="42" y="70"/>
                </a:cxn>
                <a:cxn ang="0">
                  <a:pos x="40" y="66"/>
                </a:cxn>
                <a:cxn ang="0">
                  <a:pos x="40" y="66"/>
                </a:cxn>
                <a:cxn ang="0">
                  <a:pos x="37" y="64"/>
                </a:cxn>
                <a:cxn ang="0">
                  <a:pos x="31" y="61"/>
                </a:cxn>
                <a:cxn ang="0">
                  <a:pos x="20" y="56"/>
                </a:cxn>
                <a:cxn ang="0">
                  <a:pos x="20" y="56"/>
                </a:cxn>
                <a:cxn ang="0">
                  <a:pos x="15" y="52"/>
                </a:cxn>
                <a:cxn ang="0">
                  <a:pos x="12" y="49"/>
                </a:cxn>
                <a:cxn ang="0">
                  <a:pos x="7" y="45"/>
                </a:cxn>
                <a:cxn ang="0">
                  <a:pos x="4" y="41"/>
                </a:cxn>
                <a:cxn ang="0">
                  <a:pos x="4" y="41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2" y="1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6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5" y="0"/>
                </a:cxn>
                <a:cxn ang="0">
                  <a:pos x="6" y="1"/>
                </a:cxn>
                <a:cxn ang="0">
                  <a:pos x="11" y="3"/>
                </a:cxn>
                <a:cxn ang="0">
                  <a:pos x="24" y="12"/>
                </a:cxn>
                <a:cxn ang="0">
                  <a:pos x="42" y="26"/>
                </a:cxn>
                <a:cxn ang="0">
                  <a:pos x="42" y="26"/>
                </a:cxn>
              </a:cxnLst>
              <a:rect l="0" t="0" r="r" b="b"/>
              <a:pathLst>
                <a:path w="49" h="76">
                  <a:moveTo>
                    <a:pt x="42" y="26"/>
                  </a:moveTo>
                  <a:lnTo>
                    <a:pt x="42" y="26"/>
                  </a:lnTo>
                  <a:lnTo>
                    <a:pt x="41" y="29"/>
                  </a:lnTo>
                  <a:lnTo>
                    <a:pt x="39" y="37"/>
                  </a:lnTo>
                  <a:lnTo>
                    <a:pt x="39" y="43"/>
                  </a:lnTo>
                  <a:lnTo>
                    <a:pt x="40" y="46"/>
                  </a:lnTo>
                  <a:lnTo>
                    <a:pt x="41" y="49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49" y="56"/>
                  </a:lnTo>
                  <a:lnTo>
                    <a:pt x="49" y="59"/>
                  </a:lnTo>
                  <a:lnTo>
                    <a:pt x="48" y="61"/>
                  </a:lnTo>
                  <a:lnTo>
                    <a:pt x="48" y="61"/>
                  </a:lnTo>
                  <a:lnTo>
                    <a:pt x="45" y="64"/>
                  </a:lnTo>
                  <a:lnTo>
                    <a:pt x="44" y="70"/>
                  </a:lnTo>
                  <a:lnTo>
                    <a:pt x="42" y="76"/>
                  </a:lnTo>
                  <a:lnTo>
                    <a:pt x="40" y="75"/>
                  </a:lnTo>
                  <a:lnTo>
                    <a:pt x="40" y="75"/>
                  </a:lnTo>
                  <a:lnTo>
                    <a:pt x="42" y="73"/>
                  </a:lnTo>
                  <a:lnTo>
                    <a:pt x="42" y="70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7" y="64"/>
                  </a:lnTo>
                  <a:lnTo>
                    <a:pt x="31" y="61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15" y="52"/>
                  </a:lnTo>
                  <a:lnTo>
                    <a:pt x="12" y="49"/>
                  </a:lnTo>
                  <a:lnTo>
                    <a:pt x="7" y="45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15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0"/>
                  </a:lnTo>
                  <a:lnTo>
                    <a:pt x="6" y="1"/>
                  </a:lnTo>
                  <a:lnTo>
                    <a:pt x="11" y="3"/>
                  </a:lnTo>
                  <a:lnTo>
                    <a:pt x="24" y="12"/>
                  </a:lnTo>
                  <a:lnTo>
                    <a:pt x="42" y="26"/>
                  </a:lnTo>
                  <a:lnTo>
                    <a:pt x="42" y="2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5" name="Freeform 1155"/>
            <p:cNvSpPr>
              <a:spLocks/>
            </p:cNvSpPr>
            <p:nvPr/>
          </p:nvSpPr>
          <p:spPr bwMode="auto">
            <a:xfrm>
              <a:off x="4224920" y="2423617"/>
              <a:ext cx="92075" cy="130175"/>
            </a:xfrm>
            <a:custGeom>
              <a:avLst/>
              <a:gdLst/>
              <a:ahLst/>
              <a:cxnLst>
                <a:cxn ang="0">
                  <a:pos x="50" y="11"/>
                </a:cxn>
                <a:cxn ang="0">
                  <a:pos x="50" y="11"/>
                </a:cxn>
                <a:cxn ang="0">
                  <a:pos x="53" y="19"/>
                </a:cxn>
                <a:cxn ang="0">
                  <a:pos x="57" y="25"/>
                </a:cxn>
                <a:cxn ang="0">
                  <a:pos x="58" y="31"/>
                </a:cxn>
                <a:cxn ang="0">
                  <a:pos x="58" y="31"/>
                </a:cxn>
                <a:cxn ang="0">
                  <a:pos x="58" y="40"/>
                </a:cxn>
                <a:cxn ang="0">
                  <a:pos x="58" y="40"/>
                </a:cxn>
                <a:cxn ang="0">
                  <a:pos x="56" y="52"/>
                </a:cxn>
                <a:cxn ang="0">
                  <a:pos x="54" y="60"/>
                </a:cxn>
                <a:cxn ang="0">
                  <a:pos x="52" y="65"/>
                </a:cxn>
                <a:cxn ang="0">
                  <a:pos x="52" y="65"/>
                </a:cxn>
                <a:cxn ang="0">
                  <a:pos x="44" y="80"/>
                </a:cxn>
                <a:cxn ang="0">
                  <a:pos x="44" y="80"/>
                </a:cxn>
                <a:cxn ang="0">
                  <a:pos x="41" y="81"/>
                </a:cxn>
                <a:cxn ang="0">
                  <a:pos x="38" y="82"/>
                </a:cxn>
                <a:cxn ang="0">
                  <a:pos x="35" y="82"/>
                </a:cxn>
                <a:cxn ang="0">
                  <a:pos x="35" y="82"/>
                </a:cxn>
                <a:cxn ang="0">
                  <a:pos x="29" y="81"/>
                </a:cxn>
                <a:cxn ang="0">
                  <a:pos x="23" y="78"/>
                </a:cxn>
                <a:cxn ang="0">
                  <a:pos x="14" y="74"/>
                </a:cxn>
                <a:cxn ang="0">
                  <a:pos x="14" y="74"/>
                </a:cxn>
                <a:cxn ang="0">
                  <a:pos x="9" y="72"/>
                </a:cxn>
                <a:cxn ang="0">
                  <a:pos x="4" y="69"/>
                </a:cxn>
                <a:cxn ang="0">
                  <a:pos x="2" y="66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57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2" y="45"/>
                </a:cxn>
                <a:cxn ang="0">
                  <a:pos x="3" y="36"/>
                </a:cxn>
                <a:cxn ang="0">
                  <a:pos x="4" y="27"/>
                </a:cxn>
                <a:cxn ang="0">
                  <a:pos x="4" y="27"/>
                </a:cxn>
                <a:cxn ang="0">
                  <a:pos x="4" y="23"/>
                </a:cxn>
                <a:cxn ang="0">
                  <a:pos x="6" y="19"/>
                </a:cxn>
                <a:cxn ang="0">
                  <a:pos x="9" y="14"/>
                </a:cxn>
                <a:cxn ang="0">
                  <a:pos x="11" y="10"/>
                </a:cxn>
                <a:cxn ang="0">
                  <a:pos x="14" y="7"/>
                </a:cxn>
                <a:cxn ang="0">
                  <a:pos x="19" y="3"/>
                </a:cxn>
                <a:cxn ang="0">
                  <a:pos x="22" y="1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34" y="1"/>
                </a:cxn>
                <a:cxn ang="0">
                  <a:pos x="40" y="3"/>
                </a:cxn>
                <a:cxn ang="0">
                  <a:pos x="46" y="7"/>
                </a:cxn>
                <a:cxn ang="0">
                  <a:pos x="50" y="11"/>
                </a:cxn>
                <a:cxn ang="0">
                  <a:pos x="50" y="11"/>
                </a:cxn>
              </a:cxnLst>
              <a:rect l="0" t="0" r="r" b="b"/>
              <a:pathLst>
                <a:path w="58" h="82">
                  <a:moveTo>
                    <a:pt x="50" y="11"/>
                  </a:moveTo>
                  <a:lnTo>
                    <a:pt x="50" y="11"/>
                  </a:lnTo>
                  <a:lnTo>
                    <a:pt x="53" y="19"/>
                  </a:lnTo>
                  <a:lnTo>
                    <a:pt x="57" y="25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6" y="52"/>
                  </a:lnTo>
                  <a:lnTo>
                    <a:pt x="54" y="60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44" y="80"/>
                  </a:lnTo>
                  <a:lnTo>
                    <a:pt x="44" y="80"/>
                  </a:lnTo>
                  <a:lnTo>
                    <a:pt x="41" y="81"/>
                  </a:lnTo>
                  <a:lnTo>
                    <a:pt x="38" y="82"/>
                  </a:lnTo>
                  <a:lnTo>
                    <a:pt x="35" y="82"/>
                  </a:lnTo>
                  <a:lnTo>
                    <a:pt x="35" y="82"/>
                  </a:lnTo>
                  <a:lnTo>
                    <a:pt x="29" y="81"/>
                  </a:lnTo>
                  <a:lnTo>
                    <a:pt x="23" y="78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9" y="72"/>
                  </a:lnTo>
                  <a:lnTo>
                    <a:pt x="4" y="69"/>
                  </a:lnTo>
                  <a:lnTo>
                    <a:pt x="2" y="66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57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2" y="45"/>
                  </a:lnTo>
                  <a:lnTo>
                    <a:pt x="3" y="36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4" y="23"/>
                  </a:lnTo>
                  <a:lnTo>
                    <a:pt x="6" y="19"/>
                  </a:lnTo>
                  <a:lnTo>
                    <a:pt x="9" y="14"/>
                  </a:lnTo>
                  <a:lnTo>
                    <a:pt x="11" y="10"/>
                  </a:lnTo>
                  <a:lnTo>
                    <a:pt x="14" y="7"/>
                  </a:lnTo>
                  <a:lnTo>
                    <a:pt x="19" y="3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4" y="1"/>
                  </a:lnTo>
                  <a:lnTo>
                    <a:pt x="40" y="3"/>
                  </a:lnTo>
                  <a:lnTo>
                    <a:pt x="46" y="7"/>
                  </a:lnTo>
                  <a:lnTo>
                    <a:pt x="50" y="11"/>
                  </a:lnTo>
                  <a:lnTo>
                    <a:pt x="50" y="1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6" name="Freeform 1156"/>
            <p:cNvSpPr>
              <a:spLocks/>
            </p:cNvSpPr>
            <p:nvPr/>
          </p:nvSpPr>
          <p:spPr bwMode="auto">
            <a:xfrm>
              <a:off x="4175708" y="2863354"/>
              <a:ext cx="106363" cy="76200"/>
            </a:xfrm>
            <a:custGeom>
              <a:avLst/>
              <a:gdLst/>
              <a:ahLst/>
              <a:cxnLst>
                <a:cxn ang="0">
                  <a:pos x="27" y="8"/>
                </a:cxn>
                <a:cxn ang="0">
                  <a:pos x="45" y="1"/>
                </a:cxn>
                <a:cxn ang="0">
                  <a:pos x="53" y="0"/>
                </a:cxn>
                <a:cxn ang="0">
                  <a:pos x="57" y="2"/>
                </a:cxn>
                <a:cxn ang="0">
                  <a:pos x="57" y="3"/>
                </a:cxn>
                <a:cxn ang="0">
                  <a:pos x="41" y="10"/>
                </a:cxn>
                <a:cxn ang="0">
                  <a:pos x="35" y="14"/>
                </a:cxn>
                <a:cxn ang="0">
                  <a:pos x="46" y="14"/>
                </a:cxn>
                <a:cxn ang="0">
                  <a:pos x="65" y="16"/>
                </a:cxn>
                <a:cxn ang="0">
                  <a:pos x="66" y="17"/>
                </a:cxn>
                <a:cxn ang="0">
                  <a:pos x="67" y="19"/>
                </a:cxn>
                <a:cxn ang="0">
                  <a:pos x="65" y="20"/>
                </a:cxn>
                <a:cxn ang="0">
                  <a:pos x="56" y="21"/>
                </a:cxn>
                <a:cxn ang="0">
                  <a:pos x="38" y="24"/>
                </a:cxn>
                <a:cxn ang="0">
                  <a:pos x="52" y="24"/>
                </a:cxn>
                <a:cxn ang="0">
                  <a:pos x="59" y="24"/>
                </a:cxn>
                <a:cxn ang="0">
                  <a:pos x="64" y="26"/>
                </a:cxn>
                <a:cxn ang="0">
                  <a:pos x="64" y="27"/>
                </a:cxn>
                <a:cxn ang="0">
                  <a:pos x="62" y="30"/>
                </a:cxn>
                <a:cxn ang="0">
                  <a:pos x="59" y="30"/>
                </a:cxn>
                <a:cxn ang="0">
                  <a:pos x="31" y="33"/>
                </a:cxn>
                <a:cxn ang="0">
                  <a:pos x="41" y="36"/>
                </a:cxn>
                <a:cxn ang="0">
                  <a:pos x="47" y="34"/>
                </a:cxn>
                <a:cxn ang="0">
                  <a:pos x="51" y="34"/>
                </a:cxn>
                <a:cxn ang="0">
                  <a:pos x="53" y="37"/>
                </a:cxn>
                <a:cxn ang="0">
                  <a:pos x="52" y="39"/>
                </a:cxn>
                <a:cxn ang="0">
                  <a:pos x="46" y="40"/>
                </a:cxn>
                <a:cxn ang="0">
                  <a:pos x="29" y="41"/>
                </a:cxn>
                <a:cxn ang="0">
                  <a:pos x="21" y="43"/>
                </a:cxn>
                <a:cxn ang="0">
                  <a:pos x="14" y="46"/>
                </a:cxn>
                <a:cxn ang="0">
                  <a:pos x="0" y="48"/>
                </a:cxn>
                <a:cxn ang="0">
                  <a:pos x="6" y="37"/>
                </a:cxn>
                <a:cxn ang="0">
                  <a:pos x="13" y="22"/>
                </a:cxn>
                <a:cxn ang="0">
                  <a:pos x="14" y="17"/>
                </a:cxn>
                <a:cxn ang="0">
                  <a:pos x="21" y="10"/>
                </a:cxn>
                <a:cxn ang="0">
                  <a:pos x="27" y="8"/>
                </a:cxn>
              </a:cxnLst>
              <a:rect l="0" t="0" r="r" b="b"/>
              <a:pathLst>
                <a:path w="67" h="48">
                  <a:moveTo>
                    <a:pt x="27" y="8"/>
                  </a:moveTo>
                  <a:lnTo>
                    <a:pt x="27" y="8"/>
                  </a:lnTo>
                  <a:lnTo>
                    <a:pt x="39" y="3"/>
                  </a:lnTo>
                  <a:lnTo>
                    <a:pt x="45" y="1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57" y="3"/>
                  </a:lnTo>
                  <a:lnTo>
                    <a:pt x="53" y="5"/>
                  </a:lnTo>
                  <a:lnTo>
                    <a:pt x="41" y="10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56" y="15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6" y="17"/>
                  </a:lnTo>
                  <a:lnTo>
                    <a:pt x="67" y="18"/>
                  </a:lnTo>
                  <a:lnTo>
                    <a:pt x="67" y="19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0" y="21"/>
                  </a:lnTo>
                  <a:lnTo>
                    <a:pt x="56" y="21"/>
                  </a:lnTo>
                  <a:lnTo>
                    <a:pt x="50" y="21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59" y="24"/>
                  </a:lnTo>
                  <a:lnTo>
                    <a:pt x="62" y="25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27"/>
                  </a:lnTo>
                  <a:lnTo>
                    <a:pt x="63" y="29"/>
                  </a:lnTo>
                  <a:lnTo>
                    <a:pt x="62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33" y="32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51" y="34"/>
                  </a:lnTo>
                  <a:lnTo>
                    <a:pt x="52" y="36"/>
                  </a:lnTo>
                  <a:lnTo>
                    <a:pt x="53" y="37"/>
                  </a:lnTo>
                  <a:lnTo>
                    <a:pt x="53" y="37"/>
                  </a:lnTo>
                  <a:lnTo>
                    <a:pt x="52" y="39"/>
                  </a:lnTo>
                  <a:lnTo>
                    <a:pt x="50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4" y="46"/>
                  </a:lnTo>
                  <a:lnTo>
                    <a:pt x="7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6" y="37"/>
                  </a:lnTo>
                  <a:lnTo>
                    <a:pt x="11" y="27"/>
                  </a:lnTo>
                  <a:lnTo>
                    <a:pt x="13" y="22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7" y="14"/>
                  </a:lnTo>
                  <a:lnTo>
                    <a:pt x="21" y="10"/>
                  </a:lnTo>
                  <a:lnTo>
                    <a:pt x="27" y="8"/>
                  </a:lnTo>
                  <a:lnTo>
                    <a:pt x="27" y="8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7" name="Freeform 1157"/>
            <p:cNvSpPr>
              <a:spLocks noEditPoints="1"/>
            </p:cNvSpPr>
            <p:nvPr/>
          </p:nvSpPr>
          <p:spPr bwMode="auto">
            <a:xfrm>
              <a:off x="4164595" y="3190379"/>
              <a:ext cx="284163" cy="354013"/>
            </a:xfrm>
            <a:custGeom>
              <a:avLst/>
              <a:gdLst/>
              <a:ahLst/>
              <a:cxnLst>
                <a:cxn ang="0">
                  <a:pos x="40" y="188"/>
                </a:cxn>
                <a:cxn ang="0">
                  <a:pos x="33" y="158"/>
                </a:cxn>
                <a:cxn ang="0">
                  <a:pos x="32" y="156"/>
                </a:cxn>
                <a:cxn ang="0">
                  <a:pos x="30" y="150"/>
                </a:cxn>
                <a:cxn ang="0">
                  <a:pos x="30" y="128"/>
                </a:cxn>
                <a:cxn ang="0">
                  <a:pos x="30" y="120"/>
                </a:cxn>
                <a:cxn ang="0">
                  <a:pos x="11" y="12"/>
                </a:cxn>
                <a:cxn ang="0">
                  <a:pos x="8" y="18"/>
                </a:cxn>
                <a:cxn ang="0">
                  <a:pos x="2" y="34"/>
                </a:cxn>
                <a:cxn ang="0">
                  <a:pos x="0" y="61"/>
                </a:cxn>
                <a:cxn ang="0">
                  <a:pos x="2" y="88"/>
                </a:cxn>
                <a:cxn ang="0">
                  <a:pos x="5" y="107"/>
                </a:cxn>
                <a:cxn ang="0">
                  <a:pos x="8" y="130"/>
                </a:cxn>
                <a:cxn ang="0">
                  <a:pos x="7" y="145"/>
                </a:cxn>
                <a:cxn ang="0">
                  <a:pos x="7" y="144"/>
                </a:cxn>
                <a:cxn ang="0">
                  <a:pos x="2" y="174"/>
                </a:cxn>
                <a:cxn ang="0">
                  <a:pos x="7" y="175"/>
                </a:cxn>
                <a:cxn ang="0">
                  <a:pos x="7" y="174"/>
                </a:cxn>
                <a:cxn ang="0">
                  <a:pos x="9" y="183"/>
                </a:cxn>
                <a:cxn ang="0">
                  <a:pos x="9" y="196"/>
                </a:cxn>
                <a:cxn ang="0">
                  <a:pos x="13" y="211"/>
                </a:cxn>
                <a:cxn ang="0">
                  <a:pos x="15" y="215"/>
                </a:cxn>
                <a:cxn ang="0">
                  <a:pos x="23" y="220"/>
                </a:cxn>
                <a:cxn ang="0">
                  <a:pos x="32" y="223"/>
                </a:cxn>
                <a:cxn ang="0">
                  <a:pos x="47" y="220"/>
                </a:cxn>
                <a:cxn ang="0">
                  <a:pos x="51" y="213"/>
                </a:cxn>
                <a:cxn ang="0">
                  <a:pos x="51" y="209"/>
                </a:cxn>
                <a:cxn ang="0">
                  <a:pos x="47" y="200"/>
                </a:cxn>
                <a:cxn ang="0">
                  <a:pos x="177" y="146"/>
                </a:cxn>
                <a:cxn ang="0">
                  <a:pos x="176" y="145"/>
                </a:cxn>
                <a:cxn ang="0">
                  <a:pos x="173" y="143"/>
                </a:cxn>
                <a:cxn ang="0">
                  <a:pos x="162" y="134"/>
                </a:cxn>
                <a:cxn ang="0">
                  <a:pos x="159" y="130"/>
                </a:cxn>
                <a:cxn ang="0">
                  <a:pos x="154" y="126"/>
                </a:cxn>
                <a:cxn ang="0">
                  <a:pos x="149" y="118"/>
                </a:cxn>
                <a:cxn ang="0">
                  <a:pos x="146" y="110"/>
                </a:cxn>
                <a:cxn ang="0">
                  <a:pos x="142" y="101"/>
                </a:cxn>
                <a:cxn ang="0">
                  <a:pos x="103" y="15"/>
                </a:cxn>
                <a:cxn ang="0">
                  <a:pos x="104" y="23"/>
                </a:cxn>
                <a:cxn ang="0">
                  <a:pos x="104" y="36"/>
                </a:cxn>
                <a:cxn ang="0">
                  <a:pos x="109" y="61"/>
                </a:cxn>
                <a:cxn ang="0">
                  <a:pos x="115" y="86"/>
                </a:cxn>
                <a:cxn ang="0">
                  <a:pos x="115" y="97"/>
                </a:cxn>
                <a:cxn ang="0">
                  <a:pos x="114" y="102"/>
                </a:cxn>
                <a:cxn ang="0">
                  <a:pos x="110" y="114"/>
                </a:cxn>
                <a:cxn ang="0">
                  <a:pos x="110" y="125"/>
                </a:cxn>
                <a:cxn ang="0">
                  <a:pos x="111" y="127"/>
                </a:cxn>
                <a:cxn ang="0">
                  <a:pos x="113" y="133"/>
                </a:cxn>
                <a:cxn ang="0">
                  <a:pos x="115" y="151"/>
                </a:cxn>
                <a:cxn ang="0">
                  <a:pos x="121" y="150"/>
                </a:cxn>
                <a:cxn ang="0">
                  <a:pos x="122" y="130"/>
                </a:cxn>
                <a:cxn ang="0">
                  <a:pos x="128" y="133"/>
                </a:cxn>
                <a:cxn ang="0">
                  <a:pos x="133" y="140"/>
                </a:cxn>
                <a:cxn ang="0">
                  <a:pos x="134" y="142"/>
                </a:cxn>
                <a:cxn ang="0">
                  <a:pos x="140" y="156"/>
                </a:cxn>
                <a:cxn ang="0">
                  <a:pos x="142" y="160"/>
                </a:cxn>
                <a:cxn ang="0">
                  <a:pos x="149" y="164"/>
                </a:cxn>
                <a:cxn ang="0">
                  <a:pos x="175" y="166"/>
                </a:cxn>
                <a:cxn ang="0">
                  <a:pos x="176" y="164"/>
                </a:cxn>
                <a:cxn ang="0">
                  <a:pos x="178" y="157"/>
                </a:cxn>
                <a:cxn ang="0">
                  <a:pos x="179" y="155"/>
                </a:cxn>
                <a:cxn ang="0">
                  <a:pos x="177" y="146"/>
                </a:cxn>
              </a:cxnLst>
              <a:rect l="0" t="0" r="r" b="b"/>
              <a:pathLst>
                <a:path w="179" h="223">
                  <a:moveTo>
                    <a:pt x="40" y="188"/>
                  </a:moveTo>
                  <a:lnTo>
                    <a:pt x="40" y="188"/>
                  </a:lnTo>
                  <a:lnTo>
                    <a:pt x="33" y="158"/>
                  </a:lnTo>
                  <a:lnTo>
                    <a:pt x="33" y="158"/>
                  </a:lnTo>
                  <a:lnTo>
                    <a:pt x="33" y="158"/>
                  </a:lnTo>
                  <a:lnTo>
                    <a:pt x="32" y="156"/>
                  </a:lnTo>
                  <a:lnTo>
                    <a:pt x="32" y="156"/>
                  </a:lnTo>
                  <a:lnTo>
                    <a:pt x="30" y="150"/>
                  </a:lnTo>
                  <a:lnTo>
                    <a:pt x="30" y="139"/>
                  </a:lnTo>
                  <a:lnTo>
                    <a:pt x="30" y="128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50" y="2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8" y="18"/>
                  </a:lnTo>
                  <a:lnTo>
                    <a:pt x="5" y="22"/>
                  </a:lnTo>
                  <a:lnTo>
                    <a:pt x="2" y="34"/>
                  </a:lnTo>
                  <a:lnTo>
                    <a:pt x="1" y="48"/>
                  </a:lnTo>
                  <a:lnTo>
                    <a:pt x="0" y="61"/>
                  </a:lnTo>
                  <a:lnTo>
                    <a:pt x="1" y="76"/>
                  </a:lnTo>
                  <a:lnTo>
                    <a:pt x="2" y="88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8" y="119"/>
                  </a:lnTo>
                  <a:lnTo>
                    <a:pt x="8" y="130"/>
                  </a:lnTo>
                  <a:lnTo>
                    <a:pt x="8" y="139"/>
                  </a:lnTo>
                  <a:lnTo>
                    <a:pt x="7" y="145"/>
                  </a:lnTo>
                  <a:lnTo>
                    <a:pt x="7" y="145"/>
                  </a:lnTo>
                  <a:lnTo>
                    <a:pt x="7" y="144"/>
                  </a:lnTo>
                  <a:lnTo>
                    <a:pt x="3" y="159"/>
                  </a:lnTo>
                  <a:lnTo>
                    <a:pt x="2" y="174"/>
                  </a:lnTo>
                  <a:lnTo>
                    <a:pt x="4" y="176"/>
                  </a:lnTo>
                  <a:lnTo>
                    <a:pt x="7" y="175"/>
                  </a:lnTo>
                  <a:lnTo>
                    <a:pt x="7" y="175"/>
                  </a:lnTo>
                  <a:lnTo>
                    <a:pt x="7" y="174"/>
                  </a:lnTo>
                  <a:lnTo>
                    <a:pt x="7" y="174"/>
                  </a:lnTo>
                  <a:lnTo>
                    <a:pt x="9" y="183"/>
                  </a:lnTo>
                  <a:lnTo>
                    <a:pt x="9" y="196"/>
                  </a:lnTo>
                  <a:lnTo>
                    <a:pt x="9" y="196"/>
                  </a:lnTo>
                  <a:lnTo>
                    <a:pt x="10" y="202"/>
                  </a:lnTo>
                  <a:lnTo>
                    <a:pt x="13" y="211"/>
                  </a:lnTo>
                  <a:lnTo>
                    <a:pt x="13" y="211"/>
                  </a:lnTo>
                  <a:lnTo>
                    <a:pt x="15" y="215"/>
                  </a:lnTo>
                  <a:lnTo>
                    <a:pt x="23" y="220"/>
                  </a:lnTo>
                  <a:lnTo>
                    <a:pt x="23" y="220"/>
                  </a:lnTo>
                  <a:lnTo>
                    <a:pt x="27" y="221"/>
                  </a:lnTo>
                  <a:lnTo>
                    <a:pt x="32" y="223"/>
                  </a:lnTo>
                  <a:lnTo>
                    <a:pt x="40" y="221"/>
                  </a:lnTo>
                  <a:lnTo>
                    <a:pt x="47" y="220"/>
                  </a:lnTo>
                  <a:lnTo>
                    <a:pt x="50" y="219"/>
                  </a:lnTo>
                  <a:lnTo>
                    <a:pt x="51" y="213"/>
                  </a:lnTo>
                  <a:lnTo>
                    <a:pt x="51" y="213"/>
                  </a:lnTo>
                  <a:lnTo>
                    <a:pt x="51" y="209"/>
                  </a:lnTo>
                  <a:lnTo>
                    <a:pt x="50" y="205"/>
                  </a:lnTo>
                  <a:lnTo>
                    <a:pt x="47" y="200"/>
                  </a:lnTo>
                  <a:lnTo>
                    <a:pt x="40" y="188"/>
                  </a:lnTo>
                  <a:close/>
                  <a:moveTo>
                    <a:pt x="177" y="146"/>
                  </a:moveTo>
                  <a:lnTo>
                    <a:pt x="177" y="146"/>
                  </a:lnTo>
                  <a:lnTo>
                    <a:pt x="176" y="145"/>
                  </a:lnTo>
                  <a:lnTo>
                    <a:pt x="173" y="143"/>
                  </a:lnTo>
                  <a:lnTo>
                    <a:pt x="173" y="143"/>
                  </a:lnTo>
                  <a:lnTo>
                    <a:pt x="169" y="139"/>
                  </a:lnTo>
                  <a:lnTo>
                    <a:pt x="162" y="134"/>
                  </a:lnTo>
                  <a:lnTo>
                    <a:pt x="162" y="134"/>
                  </a:lnTo>
                  <a:lnTo>
                    <a:pt x="159" y="130"/>
                  </a:lnTo>
                  <a:lnTo>
                    <a:pt x="154" y="126"/>
                  </a:lnTo>
                  <a:lnTo>
                    <a:pt x="154" y="126"/>
                  </a:lnTo>
                  <a:lnTo>
                    <a:pt x="152" y="122"/>
                  </a:lnTo>
                  <a:lnTo>
                    <a:pt x="149" y="118"/>
                  </a:lnTo>
                  <a:lnTo>
                    <a:pt x="146" y="110"/>
                  </a:lnTo>
                  <a:lnTo>
                    <a:pt x="146" y="110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1" y="0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4" y="23"/>
                  </a:lnTo>
                  <a:lnTo>
                    <a:pt x="104" y="36"/>
                  </a:lnTo>
                  <a:lnTo>
                    <a:pt x="104" y="36"/>
                  </a:lnTo>
                  <a:lnTo>
                    <a:pt x="105" y="45"/>
                  </a:lnTo>
                  <a:lnTo>
                    <a:pt x="109" y="61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4" y="102"/>
                  </a:lnTo>
                  <a:lnTo>
                    <a:pt x="114" y="102"/>
                  </a:lnTo>
                  <a:lnTo>
                    <a:pt x="112" y="106"/>
                  </a:lnTo>
                  <a:lnTo>
                    <a:pt x="110" y="114"/>
                  </a:lnTo>
                  <a:lnTo>
                    <a:pt x="109" y="121"/>
                  </a:lnTo>
                  <a:lnTo>
                    <a:pt x="110" y="125"/>
                  </a:lnTo>
                  <a:lnTo>
                    <a:pt x="111" y="127"/>
                  </a:lnTo>
                  <a:lnTo>
                    <a:pt x="111" y="127"/>
                  </a:lnTo>
                  <a:lnTo>
                    <a:pt x="112" y="130"/>
                  </a:lnTo>
                  <a:lnTo>
                    <a:pt x="113" y="133"/>
                  </a:lnTo>
                  <a:lnTo>
                    <a:pt x="114" y="141"/>
                  </a:lnTo>
                  <a:lnTo>
                    <a:pt x="115" y="151"/>
                  </a:lnTo>
                  <a:lnTo>
                    <a:pt x="119" y="152"/>
                  </a:lnTo>
                  <a:lnTo>
                    <a:pt x="121" y="150"/>
                  </a:lnTo>
                  <a:lnTo>
                    <a:pt x="119" y="127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8" y="133"/>
                  </a:lnTo>
                  <a:lnTo>
                    <a:pt x="132" y="137"/>
                  </a:lnTo>
                  <a:lnTo>
                    <a:pt x="133" y="140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7" y="151"/>
                  </a:lnTo>
                  <a:lnTo>
                    <a:pt x="140" y="156"/>
                  </a:lnTo>
                  <a:lnTo>
                    <a:pt x="142" y="160"/>
                  </a:lnTo>
                  <a:lnTo>
                    <a:pt x="142" y="160"/>
                  </a:lnTo>
                  <a:lnTo>
                    <a:pt x="145" y="163"/>
                  </a:lnTo>
                  <a:lnTo>
                    <a:pt x="149" y="164"/>
                  </a:lnTo>
                  <a:lnTo>
                    <a:pt x="160" y="165"/>
                  </a:lnTo>
                  <a:lnTo>
                    <a:pt x="175" y="166"/>
                  </a:lnTo>
                  <a:lnTo>
                    <a:pt x="175" y="166"/>
                  </a:lnTo>
                  <a:lnTo>
                    <a:pt x="176" y="164"/>
                  </a:lnTo>
                  <a:lnTo>
                    <a:pt x="177" y="162"/>
                  </a:lnTo>
                  <a:lnTo>
                    <a:pt x="178" y="157"/>
                  </a:lnTo>
                  <a:lnTo>
                    <a:pt x="178" y="157"/>
                  </a:lnTo>
                  <a:lnTo>
                    <a:pt x="179" y="155"/>
                  </a:lnTo>
                  <a:lnTo>
                    <a:pt x="178" y="151"/>
                  </a:lnTo>
                  <a:lnTo>
                    <a:pt x="177" y="146"/>
                  </a:lnTo>
                  <a:lnTo>
                    <a:pt x="177" y="14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  <p:sp>
          <p:nvSpPr>
            <p:cNvPr id="48" name="Freeform 1158"/>
            <p:cNvSpPr>
              <a:spLocks/>
            </p:cNvSpPr>
            <p:nvPr/>
          </p:nvSpPr>
          <p:spPr bwMode="auto">
            <a:xfrm>
              <a:off x="4026483" y="2576017"/>
              <a:ext cx="174625" cy="368300"/>
            </a:xfrm>
            <a:custGeom>
              <a:avLst/>
              <a:gdLst/>
              <a:ahLst/>
              <a:cxnLst>
                <a:cxn ang="0">
                  <a:pos x="90" y="100"/>
                </a:cxn>
                <a:cxn ang="0">
                  <a:pos x="76" y="114"/>
                </a:cxn>
                <a:cxn ang="0">
                  <a:pos x="71" y="123"/>
                </a:cxn>
                <a:cxn ang="0">
                  <a:pos x="64" y="132"/>
                </a:cxn>
                <a:cxn ang="0">
                  <a:pos x="50" y="140"/>
                </a:cxn>
                <a:cxn ang="0">
                  <a:pos x="48" y="140"/>
                </a:cxn>
                <a:cxn ang="0">
                  <a:pos x="47" y="145"/>
                </a:cxn>
                <a:cxn ang="0">
                  <a:pos x="49" y="146"/>
                </a:cxn>
                <a:cxn ang="0">
                  <a:pos x="51" y="148"/>
                </a:cxn>
                <a:cxn ang="0">
                  <a:pos x="53" y="153"/>
                </a:cxn>
                <a:cxn ang="0">
                  <a:pos x="63" y="166"/>
                </a:cxn>
                <a:cxn ang="0">
                  <a:pos x="77" y="183"/>
                </a:cxn>
                <a:cxn ang="0">
                  <a:pos x="90" y="189"/>
                </a:cxn>
                <a:cxn ang="0">
                  <a:pos x="107" y="196"/>
                </a:cxn>
                <a:cxn ang="0">
                  <a:pos x="108" y="197"/>
                </a:cxn>
                <a:cxn ang="0">
                  <a:pos x="104" y="212"/>
                </a:cxn>
                <a:cxn ang="0">
                  <a:pos x="98" y="224"/>
                </a:cxn>
                <a:cxn ang="0">
                  <a:pos x="89" y="232"/>
                </a:cxn>
                <a:cxn ang="0">
                  <a:pos x="26" y="182"/>
                </a:cxn>
                <a:cxn ang="0">
                  <a:pos x="18" y="175"/>
                </a:cxn>
                <a:cxn ang="0">
                  <a:pos x="11" y="166"/>
                </a:cxn>
                <a:cxn ang="0">
                  <a:pos x="3" y="153"/>
                </a:cxn>
                <a:cxn ang="0">
                  <a:pos x="2" y="151"/>
                </a:cxn>
                <a:cxn ang="0">
                  <a:pos x="0" y="142"/>
                </a:cxn>
                <a:cxn ang="0">
                  <a:pos x="2" y="137"/>
                </a:cxn>
                <a:cxn ang="0">
                  <a:pos x="45" y="67"/>
                </a:cxn>
                <a:cxn ang="0">
                  <a:pos x="57" y="34"/>
                </a:cxn>
                <a:cxn ang="0">
                  <a:pos x="64" y="19"/>
                </a:cxn>
                <a:cxn ang="0">
                  <a:pos x="67" y="15"/>
                </a:cxn>
                <a:cxn ang="0">
                  <a:pos x="73" y="12"/>
                </a:cxn>
                <a:cxn ang="0">
                  <a:pos x="78" y="11"/>
                </a:cxn>
                <a:cxn ang="0">
                  <a:pos x="110" y="0"/>
                </a:cxn>
                <a:cxn ang="0">
                  <a:pos x="104" y="42"/>
                </a:cxn>
                <a:cxn ang="0">
                  <a:pos x="99" y="75"/>
                </a:cxn>
                <a:cxn ang="0">
                  <a:pos x="90" y="100"/>
                </a:cxn>
              </a:cxnLst>
              <a:rect l="0" t="0" r="r" b="b"/>
              <a:pathLst>
                <a:path w="110" h="232">
                  <a:moveTo>
                    <a:pt x="90" y="100"/>
                  </a:moveTo>
                  <a:lnTo>
                    <a:pt x="90" y="100"/>
                  </a:lnTo>
                  <a:lnTo>
                    <a:pt x="83" y="107"/>
                  </a:lnTo>
                  <a:lnTo>
                    <a:pt x="76" y="114"/>
                  </a:lnTo>
                  <a:lnTo>
                    <a:pt x="71" y="123"/>
                  </a:lnTo>
                  <a:lnTo>
                    <a:pt x="71" y="123"/>
                  </a:lnTo>
                  <a:lnTo>
                    <a:pt x="67" y="128"/>
                  </a:lnTo>
                  <a:lnTo>
                    <a:pt x="64" y="132"/>
                  </a:lnTo>
                  <a:lnTo>
                    <a:pt x="57" y="137"/>
                  </a:lnTo>
                  <a:lnTo>
                    <a:pt x="50" y="140"/>
                  </a:lnTo>
                  <a:lnTo>
                    <a:pt x="48" y="140"/>
                  </a:lnTo>
                  <a:lnTo>
                    <a:pt x="48" y="140"/>
                  </a:lnTo>
                  <a:lnTo>
                    <a:pt x="47" y="142"/>
                  </a:lnTo>
                  <a:lnTo>
                    <a:pt x="47" y="145"/>
                  </a:lnTo>
                  <a:lnTo>
                    <a:pt x="49" y="146"/>
                  </a:lnTo>
                  <a:lnTo>
                    <a:pt x="49" y="146"/>
                  </a:lnTo>
                  <a:lnTo>
                    <a:pt x="50" y="147"/>
                  </a:lnTo>
                  <a:lnTo>
                    <a:pt x="51" y="148"/>
                  </a:lnTo>
                  <a:lnTo>
                    <a:pt x="53" y="153"/>
                  </a:lnTo>
                  <a:lnTo>
                    <a:pt x="53" y="153"/>
                  </a:lnTo>
                  <a:lnTo>
                    <a:pt x="57" y="159"/>
                  </a:lnTo>
                  <a:lnTo>
                    <a:pt x="63" y="166"/>
                  </a:lnTo>
                  <a:lnTo>
                    <a:pt x="73" y="176"/>
                  </a:lnTo>
                  <a:lnTo>
                    <a:pt x="77" y="183"/>
                  </a:lnTo>
                  <a:lnTo>
                    <a:pt x="77" y="183"/>
                  </a:lnTo>
                  <a:lnTo>
                    <a:pt x="90" y="189"/>
                  </a:lnTo>
                  <a:lnTo>
                    <a:pt x="100" y="194"/>
                  </a:lnTo>
                  <a:lnTo>
                    <a:pt x="107" y="196"/>
                  </a:lnTo>
                  <a:lnTo>
                    <a:pt x="107" y="196"/>
                  </a:lnTo>
                  <a:lnTo>
                    <a:pt x="108" y="197"/>
                  </a:lnTo>
                  <a:lnTo>
                    <a:pt x="108" y="201"/>
                  </a:lnTo>
                  <a:lnTo>
                    <a:pt x="104" y="212"/>
                  </a:lnTo>
                  <a:lnTo>
                    <a:pt x="101" y="218"/>
                  </a:lnTo>
                  <a:lnTo>
                    <a:pt x="98" y="224"/>
                  </a:lnTo>
                  <a:lnTo>
                    <a:pt x="94" y="229"/>
                  </a:lnTo>
                  <a:lnTo>
                    <a:pt x="89" y="232"/>
                  </a:lnTo>
                  <a:lnTo>
                    <a:pt x="89" y="232"/>
                  </a:lnTo>
                  <a:lnTo>
                    <a:pt x="26" y="182"/>
                  </a:lnTo>
                  <a:lnTo>
                    <a:pt x="26" y="182"/>
                  </a:lnTo>
                  <a:lnTo>
                    <a:pt x="18" y="175"/>
                  </a:lnTo>
                  <a:lnTo>
                    <a:pt x="14" y="171"/>
                  </a:lnTo>
                  <a:lnTo>
                    <a:pt x="11" y="166"/>
                  </a:lnTo>
                  <a:lnTo>
                    <a:pt x="11" y="166"/>
                  </a:lnTo>
                  <a:lnTo>
                    <a:pt x="3" y="153"/>
                  </a:lnTo>
                  <a:lnTo>
                    <a:pt x="3" y="153"/>
                  </a:lnTo>
                  <a:lnTo>
                    <a:pt x="2" y="151"/>
                  </a:lnTo>
                  <a:lnTo>
                    <a:pt x="0" y="147"/>
                  </a:lnTo>
                  <a:lnTo>
                    <a:pt x="0" y="142"/>
                  </a:lnTo>
                  <a:lnTo>
                    <a:pt x="0" y="140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45" y="67"/>
                  </a:lnTo>
                  <a:lnTo>
                    <a:pt x="57" y="34"/>
                  </a:lnTo>
                  <a:lnTo>
                    <a:pt x="57" y="34"/>
                  </a:lnTo>
                  <a:lnTo>
                    <a:pt x="61" y="26"/>
                  </a:lnTo>
                  <a:lnTo>
                    <a:pt x="64" y="19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3"/>
                  </a:lnTo>
                  <a:lnTo>
                    <a:pt x="73" y="12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09" y="13"/>
                  </a:lnTo>
                  <a:lnTo>
                    <a:pt x="104" y="42"/>
                  </a:lnTo>
                  <a:lnTo>
                    <a:pt x="102" y="59"/>
                  </a:lnTo>
                  <a:lnTo>
                    <a:pt x="99" y="75"/>
                  </a:lnTo>
                  <a:lnTo>
                    <a:pt x="95" y="89"/>
                  </a:lnTo>
                  <a:lnTo>
                    <a:pt x="90" y="100"/>
                  </a:lnTo>
                  <a:lnTo>
                    <a:pt x="90" y="10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/>
            </a:p>
          </p:txBody>
        </p:sp>
      </p:grpSp>
      <p:sp>
        <p:nvSpPr>
          <p:cNvPr id="50" name="Content Placeholder 7"/>
          <p:cNvSpPr txBox="1">
            <a:spLocks/>
          </p:cNvSpPr>
          <p:nvPr/>
        </p:nvSpPr>
        <p:spPr>
          <a:xfrm>
            <a:off x="3449922" y="4122305"/>
            <a:ext cx="1440000" cy="717631"/>
          </a:xfrm>
          <a:prstGeom prst="wedgeRectCallout">
            <a:avLst>
              <a:gd name="adj1" fmla="val -39545"/>
              <a:gd name="adj2" fmla="val 87692"/>
            </a:avLst>
          </a:prstGeom>
          <a:solidFill>
            <a:schemeClr val="accent2"/>
          </a:solidFill>
          <a:ln>
            <a:solidFill>
              <a:schemeClr val="accent3"/>
            </a:solidFill>
          </a:ln>
        </p:spPr>
        <p:txBody>
          <a:bodyPr vert="horz" wrap="square" lIns="72000" tIns="72000" rIns="72000" bIns="7200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 smtClean="0"/>
              <a:t>Hvor kan min forening mødes…?</a:t>
            </a:r>
          </a:p>
        </p:txBody>
      </p:sp>
      <p:sp>
        <p:nvSpPr>
          <p:cNvPr id="52" name="Content Placeholder 7"/>
          <p:cNvSpPr txBox="1">
            <a:spLocks/>
          </p:cNvSpPr>
          <p:nvPr/>
        </p:nvSpPr>
        <p:spPr>
          <a:xfrm>
            <a:off x="281980" y="4122305"/>
            <a:ext cx="1440000" cy="717631"/>
          </a:xfrm>
          <a:prstGeom prst="wedgeRectCallout">
            <a:avLst>
              <a:gd name="adj1" fmla="val -16271"/>
              <a:gd name="adj2" fmla="val 93759"/>
            </a:avLst>
          </a:prstGeom>
          <a:solidFill>
            <a:schemeClr val="accent2"/>
          </a:solidFill>
          <a:ln>
            <a:solidFill>
              <a:schemeClr val="accent3"/>
            </a:solidFill>
          </a:ln>
        </p:spPr>
        <p:txBody>
          <a:bodyPr vert="horz" wrap="square" lIns="72000" tIns="72000" rIns="72000" bIns="7200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 smtClean="0"/>
              <a:t>Her er ikke plads, jeg tager hjem…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551294" y="4245915"/>
            <a:ext cx="3555371" cy="1924237"/>
            <a:chOff x="5430077" y="4245915"/>
            <a:chExt cx="3555371" cy="1924237"/>
          </a:xfrm>
        </p:grpSpPr>
        <p:sp>
          <p:nvSpPr>
            <p:cNvPr id="49" name="Content Placeholder 7"/>
            <p:cNvSpPr txBox="1">
              <a:spLocks/>
            </p:cNvSpPr>
            <p:nvPr/>
          </p:nvSpPr>
          <p:spPr>
            <a:xfrm>
              <a:off x="5430077" y="4245915"/>
              <a:ext cx="1656000" cy="88159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</p:spPr>
          <p:txBody>
            <a:bodyPr vert="horz" wrap="square" lIns="0" tIns="0" rIns="0" bIns="0" rtlCol="0" anchor="ctr" anchorCtr="1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400" dirty="0"/>
                <a:t>Tilknytning til </a:t>
              </a:r>
              <a:r>
                <a:rPr lang="da-DK" sz="1400" dirty="0" smtClean="0"/>
                <a:t>universitetet</a:t>
              </a:r>
              <a:endParaRPr lang="da-DK" sz="1400" dirty="0"/>
            </a:p>
          </p:txBody>
        </p:sp>
        <p:sp>
          <p:nvSpPr>
            <p:cNvPr id="51" name="Content Placeholder 7"/>
            <p:cNvSpPr txBox="1">
              <a:spLocks/>
            </p:cNvSpPr>
            <p:nvPr/>
          </p:nvSpPr>
          <p:spPr>
            <a:xfrm>
              <a:off x="7329448" y="4245915"/>
              <a:ext cx="1656000" cy="88159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</p:spPr>
          <p:txBody>
            <a:bodyPr vert="horz" wrap="square" lIns="0" tIns="0" rIns="0" bIns="0" rtlCol="0" anchor="ctr" anchorCtr="1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400" dirty="0"/>
                <a:t>Ejerskab for </a:t>
              </a:r>
              <a:r>
                <a:rPr lang="da-DK" sz="1400" dirty="0" smtClean="0"/>
                <a:t>studiemiljøet</a:t>
              </a:r>
              <a:endParaRPr lang="da-DK" sz="1400" dirty="0"/>
            </a:p>
          </p:txBody>
        </p:sp>
        <p:sp>
          <p:nvSpPr>
            <p:cNvPr id="53" name="Content Placeholder 7"/>
            <p:cNvSpPr txBox="1">
              <a:spLocks/>
            </p:cNvSpPr>
            <p:nvPr/>
          </p:nvSpPr>
          <p:spPr>
            <a:xfrm>
              <a:off x="7329448" y="5288558"/>
              <a:ext cx="1656000" cy="88159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</p:spPr>
          <p:txBody>
            <a:bodyPr vert="horz" wrap="square" lIns="0" tIns="0" rIns="0" bIns="0" rtlCol="0" anchor="ctr" anchorCtr="1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400" dirty="0" smtClean="0"/>
                <a:t>Personlig motivation</a:t>
              </a:r>
              <a:endParaRPr lang="da-DK" sz="1400" dirty="0"/>
            </a:p>
          </p:txBody>
        </p:sp>
        <p:sp>
          <p:nvSpPr>
            <p:cNvPr id="54" name="Content Placeholder 7"/>
            <p:cNvSpPr txBox="1">
              <a:spLocks/>
            </p:cNvSpPr>
            <p:nvPr/>
          </p:nvSpPr>
          <p:spPr>
            <a:xfrm>
              <a:off x="5430077" y="5288558"/>
              <a:ext cx="1656000" cy="88159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</p:spPr>
          <p:txBody>
            <a:bodyPr vert="horz" wrap="square" lIns="0" tIns="0" rIns="0" bIns="0" rtlCol="0" anchor="ctr" anchorCtr="1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400" dirty="0"/>
                <a:t>Sociale relationer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60932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… og store </a:t>
            </a:r>
            <a:r>
              <a:rPr lang="da-DK" dirty="0"/>
              <a:t>strukturelle udfordringer </a:t>
            </a:r>
            <a:r>
              <a:rPr lang="da-DK" dirty="0" smtClean="0"/>
              <a:t>for </a:t>
            </a:r>
            <a:r>
              <a:rPr lang="da-DK" dirty="0"/>
              <a:t>at realisere </a:t>
            </a:r>
            <a:r>
              <a:rPr lang="da-DK" dirty="0" smtClean="0"/>
              <a:t>den </a:t>
            </a:r>
            <a:r>
              <a:rPr lang="da-DK" dirty="0"/>
              <a:t>fælles vision for </a:t>
            </a:r>
            <a:r>
              <a:rPr lang="da-DK" dirty="0" smtClean="0"/>
              <a:t>et Business Universitet i international topklasse</a:t>
            </a:r>
            <a:endParaRPr lang="da-DK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0"/>
          <a:stretch/>
        </p:blipFill>
        <p:spPr bwMode="auto">
          <a:xfrm>
            <a:off x="5025008" y="1885839"/>
            <a:ext cx="4607942" cy="2628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3050" y="981074"/>
            <a:ext cx="4607942" cy="534685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1600" dirty="0">
                <a:latin typeface="Arial" pitchFamily="34" charset="0"/>
                <a:cs typeface="Arial" pitchFamily="34" charset="0"/>
              </a:rPr>
              <a:t>Drømmen om universitet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da-DK" sz="1600" dirty="0" smtClean="0">
                <a:latin typeface="Arial" pitchFamily="34" charset="0"/>
                <a:cs typeface="Arial" pitchFamily="34" charset="0"/>
              </a:rPr>
            </a:br>
            <a:r>
              <a:rPr lang="da-DK" sz="1600" dirty="0" smtClean="0">
                <a:latin typeface="Arial" pitchFamily="34" charset="0"/>
                <a:cs typeface="Arial" pitchFamily="34" charset="0"/>
              </a:rPr>
              <a:t>med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den studerende i centrum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5008" y="981074"/>
            <a:ext cx="4607942" cy="534685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1600" dirty="0" smtClean="0">
                <a:latin typeface="Arial" pitchFamily="34" charset="0"/>
                <a:cs typeface="Arial" pitchFamily="34" charset="0"/>
              </a:rPr>
              <a:t>CBS’ 10 års vision – centrale elementer</a:t>
            </a:r>
            <a:endParaRPr lang="da-DK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273050" y="1653575"/>
            <a:ext cx="4607942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Formål:</a:t>
            </a:r>
          </a:p>
          <a:p>
            <a:pPr marL="180975" lvl="1" indent="-180975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Skabe forudsætninger for CBS’ studenterliv for de næste 50 års ledere og medarbejdere i erhvervslivet.</a:t>
            </a:r>
          </a:p>
          <a:p>
            <a:pPr marL="180975" lvl="1" indent="-180975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Opfylde de studerendes ønsker om flere og bedre undervisningslokaler, studiearbejdspladser og faciliteter til sociale aktiviteter.</a:t>
            </a:r>
          </a:p>
          <a:p>
            <a:pPr marL="180975" lvl="1" indent="-180975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Fysisk og social integration af de studerende og medarbejdere.</a:t>
            </a:r>
          </a:p>
          <a:p>
            <a:pPr marL="180975" lvl="1" indent="-180975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Sikre grundlaget for et CBS i fortsat vækst.</a:t>
            </a: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273050" y="6165304"/>
            <a:ext cx="4607942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1100" dirty="0">
                <a:latin typeface="Arial" pitchFamily="34" charset="0"/>
                <a:cs typeface="Arial" pitchFamily="34" charset="0"/>
              </a:rPr>
              <a:t>Kilde: CBS - Universitet i vækst </a:t>
            </a:r>
            <a:r>
              <a:rPr lang="da-DK" sz="1100" dirty="0" smtClean="0">
                <a:latin typeface="Arial" pitchFamily="34" charset="0"/>
                <a:cs typeface="Arial" pitchFamily="34" charset="0"/>
              </a:rPr>
              <a:t> 2011</a:t>
            </a:r>
          </a:p>
        </p:txBody>
      </p:sp>
    </p:spTree>
    <p:extLst>
      <p:ext uri="{BB962C8B-B14F-4D97-AF65-F5344CB8AC3E}">
        <p14:creationId xmlns:p14="http://schemas.microsoft.com/office/powerpoint/2010/main" val="36343458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CBS har et højkvalitet </a:t>
            </a:r>
            <a:r>
              <a:rPr lang="da-DK" dirty="0" err="1" smtClean="0"/>
              <a:t>bycampus</a:t>
            </a:r>
            <a:r>
              <a:rPr lang="da-DK" dirty="0" smtClean="0"/>
              <a:t> i en tæt bebygget metropol </a:t>
            </a:r>
            <a:br>
              <a:rPr lang="da-DK" dirty="0" smtClean="0"/>
            </a:br>
            <a:r>
              <a:rPr lang="da-DK" dirty="0" smtClean="0"/>
              <a:t>med begrænset mulighed for udvidelse</a:t>
            </a:r>
            <a:endParaRPr lang="da-DK" dirty="0"/>
          </a:p>
        </p:txBody>
      </p:sp>
      <p:sp>
        <p:nvSpPr>
          <p:cNvPr id="5" name="Freeform 22"/>
          <p:cNvSpPr>
            <a:spLocks/>
          </p:cNvSpPr>
          <p:nvPr/>
        </p:nvSpPr>
        <p:spPr bwMode="auto">
          <a:xfrm>
            <a:off x="5802053" y="3296827"/>
            <a:ext cx="179388" cy="719137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609" y="454"/>
              </a:cxn>
              <a:cxn ang="0">
                <a:pos x="0" y="909"/>
              </a:cxn>
            </a:cxnLst>
            <a:rect l="0" t="0" r="r" b="b"/>
            <a:pathLst>
              <a:path w="609" h="909">
                <a:moveTo>
                  <a:pt x="3" y="0"/>
                </a:moveTo>
                <a:lnTo>
                  <a:pt x="609" y="454"/>
                </a:lnTo>
                <a:lnTo>
                  <a:pt x="0" y="909"/>
                </a:lnTo>
              </a:path>
            </a:pathLst>
          </a:custGeom>
          <a:noFill/>
          <a:ln w="28575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ts val="600"/>
              </a:spcBef>
              <a:spcAft>
                <a:spcPct val="0"/>
              </a:spcAft>
            </a:pPr>
            <a:endParaRPr lang="da-DK" sz="12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_Private\Dropbox\CBS\StudentHouse 2013\02 Projektbeskrivelse og Pitch\01 Billeder\Campus-SolbjergDalg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2175258"/>
            <a:ext cx="52959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7"/>
          <p:cNvSpPr txBox="1">
            <a:spLocks/>
          </p:cNvSpPr>
          <p:nvPr/>
        </p:nvSpPr>
        <p:spPr>
          <a:xfrm>
            <a:off x="6143105" y="2729612"/>
            <a:ext cx="3489846" cy="1853566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600" b="1" u="sng" dirty="0" smtClean="0">
                <a:solidFill>
                  <a:schemeClr val="bg1"/>
                </a:solidFill>
              </a:rPr>
              <a:t>Konklusion:</a:t>
            </a:r>
            <a:endParaRPr lang="da-DK" sz="1600" b="1" u="sng" dirty="0">
              <a:solidFill>
                <a:schemeClr val="bg1"/>
              </a:solidFill>
            </a:endParaRPr>
          </a:p>
          <a:p>
            <a:r>
              <a:rPr lang="da-DK" sz="1600" b="1" dirty="0" smtClean="0">
                <a:solidFill>
                  <a:schemeClr val="bg1"/>
                </a:solidFill>
              </a:rPr>
              <a:t>Opfør nye bygninger </a:t>
            </a:r>
            <a:r>
              <a:rPr lang="da-DK" sz="1600" dirty="0" smtClean="0">
                <a:solidFill>
                  <a:schemeClr val="bg1"/>
                </a:solidFill>
              </a:rPr>
              <a:t>på Solbjerg Campus</a:t>
            </a:r>
          </a:p>
          <a:p>
            <a:endParaRPr lang="da-DK" sz="1600" dirty="0">
              <a:solidFill>
                <a:schemeClr val="bg1"/>
              </a:solidFill>
            </a:endParaRPr>
          </a:p>
          <a:p>
            <a:r>
              <a:rPr lang="da-DK" sz="1600" b="1" dirty="0" smtClean="0">
                <a:solidFill>
                  <a:schemeClr val="bg1"/>
                </a:solidFill>
              </a:rPr>
              <a:t>Anvend eksisterende bygninger</a:t>
            </a:r>
            <a:r>
              <a:rPr lang="da-DK" sz="1600" dirty="0" smtClean="0">
                <a:solidFill>
                  <a:schemeClr val="bg1"/>
                </a:solidFill>
              </a:rPr>
              <a:t>, når </a:t>
            </a:r>
            <a:r>
              <a:rPr lang="da-DK" sz="1600" dirty="0">
                <a:solidFill>
                  <a:schemeClr val="bg1"/>
                </a:solidFill>
              </a:rPr>
              <a:t>en mulighed byder </a:t>
            </a:r>
            <a:r>
              <a:rPr lang="da-DK" sz="1600" dirty="0" smtClean="0">
                <a:solidFill>
                  <a:schemeClr val="bg1"/>
                </a:solidFill>
              </a:rPr>
              <a:t>sig.</a:t>
            </a:r>
            <a:endParaRPr lang="da-DK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84503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Det campus </a:t>
            </a:r>
            <a:r>
              <a:rPr lang="da-DK" dirty="0"/>
              <a:t>studerende oplever i </a:t>
            </a:r>
            <a:r>
              <a:rPr lang="da-DK" dirty="0" smtClean="0"/>
              <a:t>dag svarer ikke </a:t>
            </a:r>
            <a:br>
              <a:rPr lang="da-DK" dirty="0" smtClean="0"/>
            </a:br>
            <a:r>
              <a:rPr lang="da-DK" dirty="0" smtClean="0"/>
              <a:t>til et universitet i international topklasse</a:t>
            </a:r>
            <a:endParaRPr lang="da-DK" dirty="0"/>
          </a:p>
        </p:txBody>
      </p:sp>
      <p:sp>
        <p:nvSpPr>
          <p:cNvPr id="3" name="Rectangle 2"/>
          <p:cNvSpPr/>
          <p:nvPr/>
        </p:nvSpPr>
        <p:spPr>
          <a:xfrm>
            <a:off x="5025008" y="1025207"/>
            <a:ext cx="4607942" cy="39600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a-DK" sz="1600" dirty="0">
                <a:latin typeface="Arial" pitchFamily="34" charset="0"/>
                <a:cs typeface="Arial" pitchFamily="34" charset="0"/>
              </a:rPr>
              <a:t>…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og studiemiljøet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mangler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faciliteter</a:t>
            </a:r>
            <a:endParaRPr lang="da-DK" sz="1600" dirty="0">
              <a:solidFill>
                <a:schemeClr val="accent5"/>
              </a:solidFill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5025008" y="1528916"/>
            <a:ext cx="4607942" cy="36471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Intet modtagelsescenter for internationale studerende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Intet mødested for internationale studerende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Intet tilhørssted for studerende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>
                <a:latin typeface="Arial" pitchFamily="34" charset="0"/>
                <a:cs typeface="Arial" pitchFamily="34" charset="0"/>
              </a:rPr>
              <a:t>Få kontorpladser til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de 40 aktive foreninger</a:t>
            </a:r>
            <a:endParaRPr lang="da-DK" sz="1600" dirty="0">
              <a:latin typeface="Arial" pitchFamily="34" charset="0"/>
              <a:cs typeface="Arial" pitchFamily="34" charset="0"/>
            </a:endParaRP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Få mødelokaler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for studerende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Mangel på lokaler ved studiestart (Intro)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Dårlige konferencefaciliteter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Manglende plads til studenterarrangeret fagrelevante aktiviteter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Ingen overnatningsfaciliteter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Ingen gode steder at afholder debatmøder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81980" y="1025207"/>
            <a:ext cx="4607942" cy="39600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 smtClean="0">
                <a:latin typeface="Arial" pitchFamily="34" charset="0"/>
                <a:cs typeface="Arial" pitchFamily="34" charset="0"/>
              </a:rPr>
              <a:t>Studerende har ikke plads til at studere …</a:t>
            </a:r>
            <a:endParaRPr lang="da-DK" sz="1600" dirty="0">
              <a:solidFill>
                <a:schemeClr val="accent5"/>
              </a:solidFill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560512" y="1508898"/>
            <a:ext cx="1800000" cy="1530401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prstClr val="black"/>
              </a:buClr>
              <a:buNone/>
              <a:defRPr/>
            </a:pPr>
            <a:r>
              <a:rPr lang="da-DK" sz="5400" b="1" dirty="0">
                <a:solidFill>
                  <a:schemeClr val="bg1"/>
                </a:solidFill>
                <a:latin typeface="Arial"/>
                <a:cs typeface="+mn-cs"/>
              </a:rPr>
              <a:t>2,8</a:t>
            </a:r>
            <a:r>
              <a:rPr lang="da-DK" dirty="0">
                <a:solidFill>
                  <a:schemeClr val="bg1"/>
                </a:solidFill>
                <a:latin typeface="Arial"/>
                <a:cs typeface="+mn-cs"/>
              </a:rPr>
              <a:t/>
            </a:r>
            <a:br>
              <a:rPr lang="da-DK" dirty="0">
                <a:solidFill>
                  <a:schemeClr val="bg1"/>
                </a:solidFill>
                <a:latin typeface="Arial"/>
                <a:cs typeface="+mn-cs"/>
              </a:rPr>
            </a:br>
            <a:r>
              <a:rPr lang="da-DK" dirty="0">
                <a:solidFill>
                  <a:schemeClr val="bg1"/>
                </a:solidFill>
                <a:latin typeface="Arial"/>
                <a:cs typeface="+mn-cs"/>
              </a:rPr>
              <a:t>m2 </a:t>
            </a:r>
            <a:r>
              <a:rPr lang="da-DK" dirty="0" smtClean="0">
                <a:solidFill>
                  <a:schemeClr val="bg1"/>
                </a:solidFill>
                <a:latin typeface="Arial"/>
                <a:cs typeface="+mn-cs"/>
              </a:rPr>
              <a:t>pr. </a:t>
            </a:r>
            <a:r>
              <a:rPr lang="da-DK" dirty="0">
                <a:solidFill>
                  <a:schemeClr val="bg1"/>
                </a:solidFill>
                <a:latin typeface="Arial"/>
                <a:cs typeface="+mn-cs"/>
              </a:rPr>
              <a:t>studerende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2864768" y="1508898"/>
            <a:ext cx="1800000" cy="1530401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Clr>
                <a:prstClr val="black"/>
              </a:buClr>
              <a:buNone/>
              <a:defRPr/>
            </a:pPr>
            <a:r>
              <a:rPr lang="da-DK" sz="5400" b="1" dirty="0" smtClean="0">
                <a:solidFill>
                  <a:schemeClr val="bg1"/>
                </a:solidFill>
                <a:latin typeface="Arial"/>
                <a:cs typeface="+mn-cs"/>
              </a:rPr>
              <a:t>340</a:t>
            </a:r>
            <a:r>
              <a:rPr lang="da-DK" dirty="0">
                <a:solidFill>
                  <a:schemeClr val="bg1"/>
                </a:solidFill>
                <a:latin typeface="Arial"/>
                <a:cs typeface="+mn-cs"/>
              </a:rPr>
              <a:t/>
            </a:r>
            <a:br>
              <a:rPr lang="da-DK" dirty="0">
                <a:solidFill>
                  <a:schemeClr val="bg1"/>
                </a:solidFill>
                <a:latin typeface="Arial"/>
                <a:cs typeface="+mn-cs"/>
              </a:rPr>
            </a:br>
            <a:r>
              <a:rPr lang="da-DK" dirty="0">
                <a:solidFill>
                  <a:schemeClr val="bg1"/>
                </a:solidFill>
                <a:latin typeface="Arial"/>
                <a:cs typeface="+mn-cs"/>
              </a:rPr>
              <a:t>studerende pr grupperum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1685951" y="3352492"/>
            <a:ext cx="1800000" cy="1530401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  <a:defRPr/>
            </a:pPr>
            <a:r>
              <a:rPr lang="da-DK" sz="5400" b="1" dirty="0" smtClean="0">
                <a:solidFill>
                  <a:schemeClr val="bg1"/>
                </a:solidFill>
              </a:rPr>
              <a:t>86</a:t>
            </a:r>
            <a:r>
              <a:rPr lang="da-DK" sz="5400" dirty="0">
                <a:solidFill>
                  <a:schemeClr val="bg1"/>
                </a:solidFill>
              </a:rPr>
              <a:t/>
            </a:r>
            <a:br>
              <a:rPr lang="da-DK" sz="5400" dirty="0">
                <a:solidFill>
                  <a:schemeClr val="bg1"/>
                </a:solidFill>
              </a:rPr>
            </a:br>
            <a:r>
              <a:rPr lang="da-DK" dirty="0">
                <a:solidFill>
                  <a:schemeClr val="bg1"/>
                </a:solidFill>
              </a:rPr>
              <a:t>studerende pr. studieplads</a:t>
            </a:r>
          </a:p>
        </p:txBody>
      </p:sp>
    </p:spTree>
    <p:extLst>
      <p:ext uri="{BB962C8B-B14F-4D97-AF65-F5344CB8AC3E}">
        <p14:creationId xmlns:p14="http://schemas.microsoft.com/office/powerpoint/2010/main" val="185616160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Politigården har en ideel placering </a:t>
            </a:r>
            <a:br>
              <a:rPr lang="da-DK" dirty="0" smtClean="0"/>
            </a:br>
            <a:r>
              <a:rPr lang="da-DK" dirty="0" smtClean="0"/>
              <a:t>tæt på det eksisterende Solbjerg Campus</a:t>
            </a:r>
            <a:endParaRPr lang="da-DK" dirty="0"/>
          </a:p>
        </p:txBody>
      </p:sp>
      <p:pic>
        <p:nvPicPr>
          <p:cNvPr id="3" name="Picture 2" descr="C:\_Private\Dropbox\CBS\StudentHouse 2013\02 Projektbeskrivelse og Pitch\01 Billeder\Campus-SolbjergStudenterh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083146"/>
            <a:ext cx="9361040" cy="523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82715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Politigården er det oplagte studenterhus for CBS</a:t>
            </a:r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421615"/>
            <a:ext cx="4608000" cy="315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281980" y="4581128"/>
            <a:ext cx="5967164" cy="1785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Grundareal:		1.900 m²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Etagemeter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i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alt:		3.141 m²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>
                <a:latin typeface="Arial" pitchFamily="34" charset="0"/>
                <a:cs typeface="Arial" pitchFamily="34" charset="0"/>
              </a:rPr>
              <a:t>Ejendomsvurdering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	34.500.000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mio. kr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Arkitekt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: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		Hack Kampmann</a:t>
            </a:r>
            <a:br>
              <a:rPr lang="da-DK" sz="1600" dirty="0" smtClean="0">
                <a:latin typeface="Arial" pitchFamily="34" charset="0"/>
                <a:cs typeface="Arial" pitchFamily="34" charset="0"/>
              </a:rPr>
            </a:br>
            <a:r>
              <a:rPr lang="da-DK" sz="1600" dirty="0" smtClean="0">
                <a:latin typeface="Arial" pitchFamily="34" charset="0"/>
                <a:cs typeface="Arial" pitchFamily="34" charset="0"/>
              </a:rPr>
              <a:t>(Amtmandstoften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og Marselisborg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Slot)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Lokaler:			88</a:t>
            </a:r>
            <a:endParaRPr lang="da-DK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980" y="980728"/>
            <a:ext cx="4607942" cy="39600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 smtClean="0">
                <a:latin typeface="Arial" pitchFamily="34" charset="0"/>
                <a:cs typeface="Arial" pitchFamily="34" charset="0"/>
              </a:rPr>
              <a:t>Bygningen har den optimal størrelse til </a:t>
            </a:r>
            <a:endParaRPr lang="da-DK" sz="1600" dirty="0">
              <a:solidFill>
                <a:schemeClr val="accent5"/>
              </a:solidFill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 rot="2156714">
            <a:off x="2839928" y="1983697"/>
            <a:ext cx="2145908" cy="369332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0" rIns="0" bIns="0" rtlCol="0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2400" dirty="0" smtClean="0">
                <a:latin typeface="Arial" pitchFamily="34" charset="0"/>
                <a:cs typeface="Arial" pitchFamily="34" charset="0"/>
              </a:rPr>
              <a:t>Pris 39 mio. kr.</a:t>
            </a:r>
            <a:endParaRPr lang="da-DK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IMG_706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516" y="980728"/>
            <a:ext cx="3888432" cy="2592288"/>
          </a:xfrm>
          <a:prstGeom prst="rect">
            <a:avLst/>
          </a:prstGeom>
        </p:spPr>
      </p:pic>
      <p:pic>
        <p:nvPicPr>
          <p:cNvPr id="5" name="Picture 4" descr="IMG_703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964" y="3778672"/>
            <a:ext cx="3903984" cy="26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04853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International Student House - The </a:t>
            </a:r>
            <a:r>
              <a:rPr lang="da-DK" dirty="0" err="1" smtClean="0"/>
              <a:t>home</a:t>
            </a:r>
            <a:r>
              <a:rPr lang="da-DK" dirty="0" smtClean="0"/>
              <a:t> </a:t>
            </a:r>
            <a:r>
              <a:rPr lang="da-DK" dirty="0" err="1" smtClean="0"/>
              <a:t>away</a:t>
            </a:r>
            <a:r>
              <a:rPr lang="da-DK" dirty="0" smtClean="0"/>
              <a:t> from </a:t>
            </a:r>
            <a:r>
              <a:rPr lang="da-DK" dirty="0" err="1" smtClean="0"/>
              <a:t>home</a:t>
            </a:r>
            <a:endParaRPr lang="da-DK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60" y="953471"/>
            <a:ext cx="325755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81980" y="953471"/>
            <a:ext cx="5967164" cy="39600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 smtClean="0">
                <a:latin typeface="Arial" pitchFamily="34" charset="0"/>
                <a:cs typeface="Arial" pitchFamily="34" charset="0"/>
              </a:rPr>
              <a:t>10000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km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hjemmefra er CBS Student House</a:t>
            </a:r>
            <a:endParaRPr lang="da-DK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86442" y="3810813"/>
            <a:ext cx="5962702" cy="2354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1600" b="1" dirty="0" smtClean="0">
                <a:latin typeface="Arial" pitchFamily="34" charset="0"/>
                <a:cs typeface="Arial" pitchFamily="34" charset="0"/>
              </a:rPr>
              <a:t>Et studenterhus i hjertet af CBS’ internationaliseringsstrategi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sikre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information og tilstedeværelse fra de mange myndigheder og organisationer, en international studerende er nødt til at være i kontakt med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bidrage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til integrationen af internationale studerende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være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afsæt for danske studerende til udlandsophold</a:t>
            </a: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skabe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et livligt fagligt og socialt liv i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København</a:t>
            </a:r>
            <a:endParaRPr lang="da-DK" sz="1600" dirty="0">
              <a:latin typeface="Arial" pitchFamily="34" charset="0"/>
              <a:cs typeface="Arial" pitchFamily="34" charset="0"/>
            </a:endParaRPr>
          </a:p>
          <a:p>
            <a:pPr marL="180000" lvl="1" indent="-1800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da-DK" sz="1600" dirty="0" smtClean="0">
                <a:latin typeface="Arial" pitchFamily="34" charset="0"/>
                <a:cs typeface="Arial" pitchFamily="34" charset="0"/>
              </a:rPr>
              <a:t>sætte </a:t>
            </a:r>
            <a:r>
              <a:rPr lang="da-DK" sz="1600" dirty="0">
                <a:latin typeface="Arial" pitchFamily="34" charset="0"/>
                <a:cs typeface="Arial" pitchFamily="34" charset="0"/>
              </a:rPr>
              <a:t>København på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landkortet for internationale </a:t>
            </a:r>
            <a:r>
              <a:rPr lang="da-DK" sz="1600" dirty="0" err="1" smtClean="0">
                <a:latin typeface="Arial" pitchFamily="34" charset="0"/>
                <a:cs typeface="Arial" pitchFamily="34" charset="0"/>
              </a:rPr>
              <a:t>studieby</a:t>
            </a:r>
            <a:endParaRPr lang="da-DK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81980" y="1412776"/>
            <a:ext cx="5967164" cy="2091619"/>
            <a:chOff x="281980" y="1484783"/>
            <a:chExt cx="5967164" cy="2091619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4125144" y="1484783"/>
              <a:ext cx="2124000" cy="2078537"/>
            </a:xfrm>
            <a:custGeom>
              <a:avLst/>
              <a:gdLst>
                <a:gd name="T0" fmla="*/ 0 w 1080"/>
                <a:gd name="T1" fmla="*/ 215 h 1079"/>
                <a:gd name="T2" fmla="*/ 768 w 1080"/>
                <a:gd name="T3" fmla="*/ 215 h 1079"/>
                <a:gd name="T4" fmla="*/ 768 w 1080"/>
                <a:gd name="T5" fmla="*/ 0 h 1079"/>
                <a:gd name="T6" fmla="*/ 1079 w 1080"/>
                <a:gd name="T7" fmla="*/ 543 h 1079"/>
                <a:gd name="T8" fmla="*/ 768 w 1080"/>
                <a:gd name="T9" fmla="*/ 1078 h 1079"/>
                <a:gd name="T10" fmla="*/ 768 w 1080"/>
                <a:gd name="T11" fmla="*/ 862 h 1079"/>
                <a:gd name="T12" fmla="*/ 0 w 1080"/>
                <a:gd name="T13" fmla="*/ 862 h 1079"/>
                <a:gd name="T14" fmla="*/ 0 w 1080"/>
                <a:gd name="T15" fmla="*/ 543 h 1079"/>
                <a:gd name="T16" fmla="*/ 0 w 1080"/>
                <a:gd name="T17" fmla="*/ 215 h 10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0"/>
                <a:gd name="T28" fmla="*/ 0 h 1079"/>
                <a:gd name="T29" fmla="*/ 1080 w 1080"/>
                <a:gd name="T30" fmla="*/ 1079 h 107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0" h="1079">
                  <a:moveTo>
                    <a:pt x="0" y="215"/>
                  </a:moveTo>
                  <a:lnTo>
                    <a:pt x="768" y="215"/>
                  </a:lnTo>
                  <a:lnTo>
                    <a:pt x="768" y="0"/>
                  </a:lnTo>
                  <a:lnTo>
                    <a:pt x="1079" y="543"/>
                  </a:lnTo>
                  <a:lnTo>
                    <a:pt x="768" y="1078"/>
                  </a:lnTo>
                  <a:lnTo>
                    <a:pt x="768" y="862"/>
                  </a:lnTo>
                  <a:lnTo>
                    <a:pt x="0" y="862"/>
                  </a:lnTo>
                  <a:lnTo>
                    <a:pt x="0" y="543"/>
                  </a:lnTo>
                  <a:lnTo>
                    <a:pt x="0" y="215"/>
                  </a:lnTo>
                </a:path>
              </a:pathLst>
            </a:custGeom>
            <a:solidFill>
              <a:schemeClr val="accent2"/>
            </a:solidFill>
            <a:ln w="9525" cap="rnd">
              <a:solidFill>
                <a:schemeClr val="accent3"/>
              </a:solidFill>
              <a:round/>
              <a:headEnd/>
              <a:tailEnd/>
            </a:ln>
          </p:spPr>
          <p:txBody>
            <a:bodyPr lIns="180000" tIns="0" rIns="0" bIns="0" anchor="ctr"/>
            <a:lstStyle/>
            <a:p>
              <a:r>
                <a:rPr lang="da-DK" sz="1600" dirty="0"/>
                <a:t>det </a:t>
              </a:r>
              <a:r>
                <a:rPr lang="da-DK" sz="1600" b="1" dirty="0"/>
                <a:t>sidste kontaktpunkt </a:t>
              </a:r>
              <a:r>
                <a:rPr lang="da-DK" sz="1600" b="1" dirty="0" smtClean="0"/>
                <a:t/>
              </a:r>
              <a:br>
                <a:rPr lang="da-DK" sz="1600" b="1" dirty="0" smtClean="0"/>
              </a:br>
              <a:r>
                <a:rPr lang="da-DK" sz="1600" dirty="0" smtClean="0"/>
                <a:t>inden </a:t>
              </a:r>
              <a:r>
                <a:rPr lang="da-DK" sz="1600" dirty="0"/>
                <a:t>de rejser </a:t>
              </a:r>
              <a:r>
                <a:rPr lang="da-DK" sz="1600" dirty="0" smtClean="0"/>
                <a:t/>
              </a:r>
              <a:br>
                <a:rPr lang="da-DK" sz="1600" dirty="0" smtClean="0"/>
              </a:br>
              <a:r>
                <a:rPr lang="da-DK" sz="1600" dirty="0" smtClean="0"/>
                <a:t>hjem igen</a:t>
              </a:r>
              <a:endParaRPr lang="da-DK" sz="1600" dirty="0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2203562" y="1497865"/>
              <a:ext cx="2124000" cy="2078537"/>
            </a:xfrm>
            <a:custGeom>
              <a:avLst/>
              <a:gdLst>
                <a:gd name="T0" fmla="*/ 0 w 1080"/>
                <a:gd name="T1" fmla="*/ 215 h 1079"/>
                <a:gd name="T2" fmla="*/ 768 w 1080"/>
                <a:gd name="T3" fmla="*/ 215 h 1079"/>
                <a:gd name="T4" fmla="*/ 768 w 1080"/>
                <a:gd name="T5" fmla="*/ 0 h 1079"/>
                <a:gd name="T6" fmla="*/ 1079 w 1080"/>
                <a:gd name="T7" fmla="*/ 543 h 1079"/>
                <a:gd name="T8" fmla="*/ 768 w 1080"/>
                <a:gd name="T9" fmla="*/ 1078 h 1079"/>
                <a:gd name="T10" fmla="*/ 768 w 1080"/>
                <a:gd name="T11" fmla="*/ 862 h 1079"/>
                <a:gd name="T12" fmla="*/ 0 w 1080"/>
                <a:gd name="T13" fmla="*/ 862 h 1079"/>
                <a:gd name="T14" fmla="*/ 0 w 1080"/>
                <a:gd name="T15" fmla="*/ 543 h 1079"/>
                <a:gd name="T16" fmla="*/ 0 w 1080"/>
                <a:gd name="T17" fmla="*/ 215 h 10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0"/>
                <a:gd name="T28" fmla="*/ 0 h 1079"/>
                <a:gd name="T29" fmla="*/ 1080 w 1080"/>
                <a:gd name="T30" fmla="*/ 1079 h 107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0" h="1079">
                  <a:moveTo>
                    <a:pt x="0" y="215"/>
                  </a:moveTo>
                  <a:lnTo>
                    <a:pt x="768" y="215"/>
                  </a:lnTo>
                  <a:lnTo>
                    <a:pt x="768" y="0"/>
                  </a:lnTo>
                  <a:lnTo>
                    <a:pt x="1079" y="543"/>
                  </a:lnTo>
                  <a:lnTo>
                    <a:pt x="768" y="1078"/>
                  </a:lnTo>
                  <a:lnTo>
                    <a:pt x="768" y="862"/>
                  </a:lnTo>
                  <a:lnTo>
                    <a:pt x="0" y="862"/>
                  </a:lnTo>
                  <a:lnTo>
                    <a:pt x="0" y="543"/>
                  </a:lnTo>
                  <a:lnTo>
                    <a:pt x="0" y="215"/>
                  </a:lnTo>
                </a:path>
              </a:pathLst>
            </a:custGeom>
            <a:solidFill>
              <a:schemeClr val="accent2"/>
            </a:solidFill>
            <a:ln w="9525" cap="rnd">
              <a:solidFill>
                <a:schemeClr val="accent3"/>
              </a:solidFill>
              <a:round/>
              <a:headEnd/>
              <a:tailEnd/>
            </a:ln>
          </p:spPr>
          <p:txBody>
            <a:bodyPr lIns="180000" tIns="0" rIns="0" bIns="0" anchor="ctr"/>
            <a:lstStyle/>
            <a:p>
              <a:r>
                <a:rPr lang="da-DK" sz="1600" dirty="0"/>
                <a:t>stedet hvor udenlandske studerende </a:t>
              </a:r>
              <a:r>
                <a:rPr lang="da-DK" sz="1600" b="1" dirty="0"/>
                <a:t>møder</a:t>
              </a:r>
              <a:r>
                <a:rPr lang="da-DK" sz="1600" dirty="0"/>
                <a:t> andre studerende</a:t>
              </a: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1980" y="1484784"/>
              <a:ext cx="2124000" cy="2078537"/>
            </a:xfrm>
            <a:custGeom>
              <a:avLst/>
              <a:gdLst>
                <a:gd name="T0" fmla="*/ 0 w 1080"/>
                <a:gd name="T1" fmla="*/ 215 h 1079"/>
                <a:gd name="T2" fmla="*/ 768 w 1080"/>
                <a:gd name="T3" fmla="*/ 215 h 1079"/>
                <a:gd name="T4" fmla="*/ 768 w 1080"/>
                <a:gd name="T5" fmla="*/ 0 h 1079"/>
                <a:gd name="T6" fmla="*/ 1079 w 1080"/>
                <a:gd name="T7" fmla="*/ 543 h 1079"/>
                <a:gd name="T8" fmla="*/ 768 w 1080"/>
                <a:gd name="T9" fmla="*/ 1078 h 1079"/>
                <a:gd name="T10" fmla="*/ 768 w 1080"/>
                <a:gd name="T11" fmla="*/ 862 h 1079"/>
                <a:gd name="T12" fmla="*/ 0 w 1080"/>
                <a:gd name="T13" fmla="*/ 862 h 1079"/>
                <a:gd name="T14" fmla="*/ 0 w 1080"/>
                <a:gd name="T15" fmla="*/ 543 h 1079"/>
                <a:gd name="T16" fmla="*/ 0 w 1080"/>
                <a:gd name="T17" fmla="*/ 215 h 10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0"/>
                <a:gd name="T28" fmla="*/ 0 h 1079"/>
                <a:gd name="T29" fmla="*/ 1080 w 1080"/>
                <a:gd name="T30" fmla="*/ 1079 h 107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0" h="1079">
                  <a:moveTo>
                    <a:pt x="0" y="215"/>
                  </a:moveTo>
                  <a:lnTo>
                    <a:pt x="768" y="215"/>
                  </a:lnTo>
                  <a:lnTo>
                    <a:pt x="768" y="0"/>
                  </a:lnTo>
                  <a:lnTo>
                    <a:pt x="1079" y="543"/>
                  </a:lnTo>
                  <a:lnTo>
                    <a:pt x="768" y="1078"/>
                  </a:lnTo>
                  <a:lnTo>
                    <a:pt x="768" y="862"/>
                  </a:lnTo>
                  <a:lnTo>
                    <a:pt x="0" y="862"/>
                  </a:lnTo>
                  <a:lnTo>
                    <a:pt x="0" y="543"/>
                  </a:lnTo>
                  <a:lnTo>
                    <a:pt x="0" y="215"/>
                  </a:lnTo>
                </a:path>
              </a:pathLst>
            </a:custGeom>
            <a:solidFill>
              <a:schemeClr val="accent2"/>
            </a:solidFill>
            <a:ln w="9525" cap="rnd">
              <a:solidFill>
                <a:schemeClr val="accent3"/>
              </a:solidFill>
              <a:round/>
              <a:headEnd/>
              <a:tailEnd/>
            </a:ln>
          </p:spPr>
          <p:txBody>
            <a:bodyPr lIns="180000" tIns="0" rIns="0" bIns="0" anchor="ctr"/>
            <a:lstStyle/>
            <a:p>
              <a:r>
                <a:rPr lang="da-DK" sz="1600" dirty="0"/>
                <a:t>det </a:t>
              </a:r>
              <a:r>
                <a:rPr lang="da-DK" sz="1600" b="1" dirty="0"/>
                <a:t>første </a:t>
              </a:r>
              <a:r>
                <a:rPr lang="da-DK" sz="1600" b="1" dirty="0" smtClean="0"/>
                <a:t>kontaktpunkt </a:t>
              </a:r>
              <a:br>
                <a:rPr lang="da-DK" sz="1600" b="1" dirty="0" smtClean="0"/>
              </a:br>
              <a:r>
                <a:rPr lang="da-DK" sz="1600" dirty="0" smtClean="0"/>
                <a:t>hvor internationale </a:t>
              </a:r>
              <a:r>
                <a:rPr lang="da-DK" sz="1600" dirty="0"/>
                <a:t>studerende møder </a:t>
              </a:r>
              <a:r>
                <a:rPr lang="da-DK" sz="1600" dirty="0" smtClean="0"/>
                <a:t/>
              </a:r>
              <a:br>
                <a:rPr lang="da-DK" sz="1600" dirty="0" smtClean="0"/>
              </a:br>
              <a:r>
                <a:rPr lang="da-DK" sz="1600" dirty="0" smtClean="0"/>
                <a:t>CBS</a:t>
              </a:r>
              <a:endParaRPr lang="da-DK" sz="1600" dirty="0"/>
            </a:p>
          </p:txBody>
        </p:sp>
      </p:grpSp>
      <p:sp>
        <p:nvSpPr>
          <p:cNvPr id="14" name="Freeform 22"/>
          <p:cNvSpPr>
            <a:spLocks/>
          </p:cNvSpPr>
          <p:nvPr/>
        </p:nvSpPr>
        <p:spPr bwMode="auto">
          <a:xfrm rot="5400000">
            <a:off x="3175869" y="3035188"/>
            <a:ext cx="179386" cy="1214634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609" y="454"/>
              </a:cxn>
              <a:cxn ang="0">
                <a:pos x="0" y="909"/>
              </a:cxn>
            </a:cxnLst>
            <a:rect l="0" t="0" r="r" b="b"/>
            <a:pathLst>
              <a:path w="609" h="909">
                <a:moveTo>
                  <a:pt x="3" y="0"/>
                </a:moveTo>
                <a:lnTo>
                  <a:pt x="609" y="454"/>
                </a:lnTo>
                <a:lnTo>
                  <a:pt x="0" y="909"/>
                </a:lnTo>
              </a:path>
            </a:pathLst>
          </a:custGeom>
          <a:noFill/>
          <a:ln w="28575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ts val="600"/>
              </a:spcBef>
              <a:spcAft>
                <a:spcPct val="0"/>
              </a:spcAft>
            </a:pPr>
            <a:endParaRPr lang="da-DK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-4768080" y="4196115"/>
            <a:ext cx="4607942" cy="193899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2800" b="1" dirty="0" smtClean="0">
                <a:latin typeface="Arial" pitchFamily="34" charset="0"/>
                <a:cs typeface="Arial" pitchFamily="34" charset="0"/>
              </a:rPr>
              <a:t>33 % 	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har ikke fået nogle danske venner</a:t>
            </a:r>
          </a:p>
          <a:p>
            <a:pPr marL="901700" lvl="1" indent="-901700" defTabSz="901700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2800" b="1" dirty="0" smtClean="0">
                <a:latin typeface="Arial" pitchFamily="34" charset="0"/>
                <a:cs typeface="Arial" pitchFamily="34" charset="0"/>
              </a:rPr>
              <a:t>50 % 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oplever at danske studerende er dårlige til at inddrage dem</a:t>
            </a:r>
          </a:p>
          <a:p>
            <a:pPr marL="1168400" lvl="1" indent="-1168400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2800" b="1" dirty="0" smtClean="0">
                <a:latin typeface="Arial" pitchFamily="34" charset="0"/>
                <a:cs typeface="Arial" pitchFamily="34" charset="0"/>
              </a:rPr>
              <a:t>&gt;25 % 	</a:t>
            </a:r>
            <a:r>
              <a:rPr lang="da-DK" sz="1600" dirty="0" smtClean="0">
                <a:latin typeface="Arial" pitchFamily="34" charset="0"/>
                <a:cs typeface="Arial" pitchFamily="34" charset="0"/>
              </a:rPr>
              <a:t>viser alvorlige tegn på ensomhed under deres uddannelse i Danmark.</a:t>
            </a:r>
          </a:p>
        </p:txBody>
      </p:sp>
    </p:spTree>
    <p:extLst>
      <p:ext uri="{BB962C8B-B14F-4D97-AF65-F5344CB8AC3E}">
        <p14:creationId xmlns:p14="http://schemas.microsoft.com/office/powerpoint/2010/main" val="143466420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Studenterhuset kan blive det første skridt til </a:t>
            </a:r>
            <a:br>
              <a:rPr lang="da-DK" dirty="0" smtClean="0"/>
            </a:br>
            <a:r>
              <a:rPr lang="da-DK" dirty="0" smtClean="0"/>
              <a:t>et campus med de studerende i centrum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-2103784" y="1409586"/>
            <a:ext cx="143066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lvl="1" algn="ctr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1600" dirty="0" smtClean="0"/>
              <a:t>Christian Refshauge</a:t>
            </a:r>
            <a:endParaRPr lang="da-DK"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-3327920" y="2190804"/>
            <a:ext cx="3114538" cy="1222624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b="1" dirty="0" smtClean="0">
                <a:solidFill>
                  <a:schemeClr val="bg1"/>
                </a:solidFill>
              </a:rPr>
              <a:t>Et campus med de studerende i centrum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200" dirty="0" smtClean="0">
                <a:solidFill>
                  <a:schemeClr val="bg1"/>
                </a:solidFill>
              </a:rPr>
              <a:t>Bygningen hvor studerende kan føle sig hjemme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200" dirty="0" smtClean="0">
                <a:solidFill>
                  <a:schemeClr val="bg1"/>
                </a:solidFill>
              </a:rPr>
              <a:t>Kulturelt og socialt rum i hjertet af Frederiksberg</a:t>
            </a:r>
            <a:endParaRPr lang="da-DK" sz="1200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://isites.harvard.edu/fs/docs/icb.topic650892.files/imag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3072471"/>
            <a:ext cx="9364934" cy="322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7"/>
          <p:cNvSpPr txBox="1">
            <a:spLocks/>
          </p:cNvSpPr>
          <p:nvPr/>
        </p:nvSpPr>
        <p:spPr>
          <a:xfrm>
            <a:off x="8203037" y="2808491"/>
            <a:ext cx="1440000" cy="717631"/>
          </a:xfrm>
          <a:prstGeom prst="wedgeRectCallout">
            <a:avLst>
              <a:gd name="adj1" fmla="val -28111"/>
              <a:gd name="adj2" fmla="val 98401"/>
            </a:avLst>
          </a:prstGeom>
          <a:solidFill>
            <a:schemeClr val="accent2"/>
          </a:solidFill>
          <a:ln>
            <a:solidFill>
              <a:schemeClr val="accent3"/>
            </a:solidFill>
          </a:ln>
        </p:spPr>
        <p:txBody>
          <a:bodyPr vert="horz" wrap="square" lIns="72000" tIns="72000" rIns="72000" bIns="7200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 smtClean="0"/>
              <a:t>Hvor er det fedt at der er plads til snobrød på CBS....</a:t>
            </a:r>
          </a:p>
        </p:txBody>
      </p:sp>
      <p:sp>
        <p:nvSpPr>
          <p:cNvPr id="8" name="Content Placeholder 7"/>
          <p:cNvSpPr txBox="1">
            <a:spLocks/>
          </p:cNvSpPr>
          <p:nvPr/>
        </p:nvSpPr>
        <p:spPr>
          <a:xfrm>
            <a:off x="776536" y="3167306"/>
            <a:ext cx="1656024" cy="717631"/>
          </a:xfrm>
          <a:prstGeom prst="wedgeRectCallout">
            <a:avLst>
              <a:gd name="adj1" fmla="val 89537"/>
              <a:gd name="adj2" fmla="val 37560"/>
            </a:avLst>
          </a:prstGeom>
          <a:solidFill>
            <a:schemeClr val="accent2"/>
          </a:solidFill>
          <a:ln>
            <a:solidFill>
              <a:schemeClr val="accent3"/>
            </a:solidFill>
          </a:ln>
        </p:spPr>
        <p:txBody>
          <a:bodyPr vert="horz" wrap="square" lIns="72000" tIns="72000" rIns="72000" bIns="7200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 smtClean="0"/>
              <a:t>Stor succes med så mange deltagere til vores første event…</a:t>
            </a:r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10209584" y="358815"/>
            <a:ext cx="1440000" cy="717631"/>
          </a:xfrm>
          <a:prstGeom prst="wedgeRectCallout">
            <a:avLst>
              <a:gd name="adj1" fmla="val -16271"/>
              <a:gd name="adj2" fmla="val 93759"/>
            </a:avLst>
          </a:prstGeom>
          <a:solidFill>
            <a:schemeClr val="accent2"/>
          </a:solidFill>
          <a:ln>
            <a:solidFill>
              <a:schemeClr val="accent3"/>
            </a:solidFill>
          </a:ln>
        </p:spPr>
        <p:txBody>
          <a:bodyPr vert="horz" wrap="square" lIns="72000" tIns="72000" rIns="72000" bIns="7200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200" dirty="0" smtClean="0"/>
              <a:t>Her er ikke plads, jeg tager hjem…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3050" y="1052736"/>
            <a:ext cx="9364934" cy="1866930"/>
            <a:chOff x="438221" y="4250422"/>
            <a:chExt cx="9364934" cy="1866930"/>
          </a:xfrm>
        </p:grpSpPr>
        <p:sp>
          <p:nvSpPr>
            <p:cNvPr id="11" name="Content Placeholder 7"/>
            <p:cNvSpPr txBox="1">
              <a:spLocks/>
            </p:cNvSpPr>
            <p:nvPr/>
          </p:nvSpPr>
          <p:spPr>
            <a:xfrm>
              <a:off x="438221" y="4827191"/>
              <a:ext cx="2423458" cy="129016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</p:spPr>
          <p:txBody>
            <a:bodyPr vert="horz" wrap="square" lIns="0" tIns="0" rIns="0" bIns="0" rtlCol="0" anchor="ctr" anchorCtr="1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400" dirty="0"/>
                <a:t>Tilknytning til </a:t>
              </a:r>
              <a:r>
                <a:rPr lang="da-DK" sz="1400" dirty="0" smtClean="0"/>
                <a:t>universitetet</a:t>
              </a:r>
              <a:endParaRPr lang="da-DK" sz="1400" dirty="0"/>
            </a:p>
          </p:txBody>
        </p:sp>
        <p:sp>
          <p:nvSpPr>
            <p:cNvPr id="12" name="Content Placeholder 7"/>
            <p:cNvSpPr txBox="1">
              <a:spLocks/>
            </p:cNvSpPr>
            <p:nvPr/>
          </p:nvSpPr>
          <p:spPr>
            <a:xfrm>
              <a:off x="2752046" y="4250422"/>
              <a:ext cx="2423458" cy="129016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</p:spPr>
          <p:txBody>
            <a:bodyPr vert="horz" wrap="square" lIns="0" tIns="0" rIns="0" bIns="0" rtlCol="0" anchor="ctr" anchorCtr="1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400" dirty="0"/>
                <a:t>Ejerskab for </a:t>
              </a:r>
              <a:r>
                <a:rPr lang="da-DK" sz="1400" dirty="0" smtClean="0"/>
                <a:t>studiemiljøet</a:t>
              </a:r>
              <a:endParaRPr lang="da-DK" sz="1400" dirty="0"/>
            </a:p>
          </p:txBody>
        </p:sp>
        <p:sp>
          <p:nvSpPr>
            <p:cNvPr id="13" name="Content Placeholder 7"/>
            <p:cNvSpPr txBox="1">
              <a:spLocks/>
            </p:cNvSpPr>
            <p:nvPr/>
          </p:nvSpPr>
          <p:spPr>
            <a:xfrm>
              <a:off x="7379697" y="4250422"/>
              <a:ext cx="2423458" cy="129016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</p:spPr>
          <p:txBody>
            <a:bodyPr vert="horz" wrap="square" lIns="0" tIns="0" rIns="0" bIns="0" rtlCol="0" anchor="ctr" anchorCtr="1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400" dirty="0" smtClean="0"/>
                <a:t>Personlig motivation</a:t>
              </a:r>
              <a:endParaRPr lang="da-DK" sz="1400" dirty="0"/>
            </a:p>
          </p:txBody>
        </p:sp>
        <p:sp>
          <p:nvSpPr>
            <p:cNvPr id="14" name="Content Placeholder 7"/>
            <p:cNvSpPr txBox="1">
              <a:spLocks/>
            </p:cNvSpPr>
            <p:nvPr/>
          </p:nvSpPr>
          <p:spPr>
            <a:xfrm>
              <a:off x="5065871" y="4827191"/>
              <a:ext cx="2423458" cy="129016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3"/>
              </a:solidFill>
            </a:ln>
          </p:spPr>
          <p:txBody>
            <a:bodyPr vert="horz" wrap="square" lIns="0" tIns="0" rIns="0" bIns="0" rtlCol="0" anchor="ctr" anchorCtr="1">
              <a:no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buFont typeface="Arial" pitchFamily="34" charset="0"/>
                <a:buNone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44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288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432000" indent="-144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»"/>
                <a:tabLst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576000" indent="-18000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itchFamily="34" charset="0"/>
                <a:buChar char="·"/>
                <a:defRPr sz="18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400" dirty="0"/>
                <a:t>Sociale relationer</a:t>
              </a:r>
            </a:p>
          </p:txBody>
        </p:sp>
      </p:grpSp>
      <p:sp>
        <p:nvSpPr>
          <p:cNvPr id="15" name="Text Placeholder 2"/>
          <p:cNvSpPr txBox="1">
            <a:spLocks/>
          </p:cNvSpPr>
          <p:nvPr/>
        </p:nvSpPr>
        <p:spPr>
          <a:xfrm>
            <a:off x="400762" y="5938793"/>
            <a:ext cx="3544126" cy="24622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0" lvl="1">
              <a:spcBef>
                <a:spcPts val="600"/>
              </a:spcBef>
              <a:buClr>
                <a:schemeClr val="tx1"/>
              </a:buClr>
              <a:defRPr/>
            </a:pPr>
            <a:r>
              <a:rPr lang="da-DK" sz="1600" b="1" i="1" dirty="0" smtClean="0">
                <a:solidFill>
                  <a:schemeClr val="bg1"/>
                </a:solidFill>
              </a:rPr>
              <a:t>Billede: I hjertet af Harvard Campus</a:t>
            </a:r>
            <a:endParaRPr lang="da-DK" sz="6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969601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Et universitet i verdensklasse er meget mere end undervisning</a:t>
            </a:r>
            <a:endParaRPr lang="en-US" dirty="0"/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344488" y="1052736"/>
            <a:ext cx="3888431" cy="5269885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72000" tIns="72000" rIns="72000" bIns="72000" rtlCol="0" anchor="ctr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44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288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432000" indent="-144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tabLst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576000" indent="-18000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·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600" b="1" dirty="0" smtClean="0">
                <a:solidFill>
                  <a:schemeClr val="bg1"/>
                </a:solidFill>
              </a:rPr>
              <a:t>Et engagerende CBS, med rum til: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 err="1" smtClean="0">
                <a:solidFill>
                  <a:schemeClr val="bg1"/>
                </a:solidFill>
              </a:rPr>
              <a:t>Extracurricular</a:t>
            </a:r>
            <a:r>
              <a:rPr lang="da-DK" sz="1400" dirty="0" smtClean="0">
                <a:solidFill>
                  <a:schemeClr val="bg1"/>
                </a:solidFill>
              </a:rPr>
              <a:t> aktiviteter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 smtClean="0">
                <a:solidFill>
                  <a:schemeClr val="bg1"/>
                </a:solidFill>
              </a:rPr>
              <a:t>Innovation </a:t>
            </a:r>
            <a:r>
              <a:rPr lang="da-DK" sz="1400" dirty="0">
                <a:solidFill>
                  <a:schemeClr val="bg1"/>
                </a:solidFill>
              </a:rPr>
              <a:t>og entreprenørskab</a:t>
            </a:r>
            <a:endParaRPr lang="da-DK" sz="1400" dirty="0" smtClean="0">
              <a:solidFill>
                <a:schemeClr val="bg1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 smtClean="0">
                <a:solidFill>
                  <a:schemeClr val="bg1"/>
                </a:solidFill>
              </a:rPr>
              <a:t>Arrangementer </a:t>
            </a:r>
            <a:r>
              <a:rPr lang="da-DK" sz="1400" dirty="0">
                <a:solidFill>
                  <a:schemeClr val="bg1"/>
                </a:solidFill>
              </a:rPr>
              <a:t>og </a:t>
            </a:r>
            <a:r>
              <a:rPr lang="da-DK" sz="1400" dirty="0" smtClean="0">
                <a:solidFill>
                  <a:schemeClr val="bg1"/>
                </a:solidFill>
              </a:rPr>
              <a:t>debatter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 smtClean="0">
                <a:solidFill>
                  <a:schemeClr val="bg1"/>
                </a:solidFill>
              </a:rPr>
              <a:t>Møder </a:t>
            </a:r>
            <a:r>
              <a:rPr lang="da-DK" sz="1400" dirty="0">
                <a:solidFill>
                  <a:schemeClr val="bg1"/>
                </a:solidFill>
              </a:rPr>
              <a:t>og diskussioner eller </a:t>
            </a:r>
            <a:r>
              <a:rPr lang="da-DK" sz="1400" dirty="0" smtClean="0">
                <a:solidFill>
                  <a:schemeClr val="bg1"/>
                </a:solidFill>
              </a:rPr>
              <a:t>til at starte </a:t>
            </a:r>
            <a:r>
              <a:rPr lang="da-DK" sz="1400" dirty="0">
                <a:solidFill>
                  <a:schemeClr val="bg1"/>
                </a:solidFill>
              </a:rPr>
              <a:t>foreninger og </a:t>
            </a:r>
            <a:r>
              <a:rPr lang="da-DK" sz="1400" dirty="0" smtClean="0">
                <a:solidFill>
                  <a:schemeClr val="bg1"/>
                </a:solidFill>
              </a:rPr>
              <a:t>faglige </a:t>
            </a:r>
            <a:r>
              <a:rPr lang="da-DK" sz="1400" dirty="0" smtClean="0">
                <a:solidFill>
                  <a:schemeClr val="bg1"/>
                </a:solidFill>
              </a:rPr>
              <a:t>grupper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 smtClean="0">
                <a:solidFill>
                  <a:schemeClr val="bg1"/>
                </a:solidFill>
              </a:rPr>
              <a:t>Talentudvikling</a:t>
            </a:r>
          </a:p>
          <a:p>
            <a:endParaRPr lang="da-DK" sz="1400" dirty="0" smtClean="0">
              <a:solidFill>
                <a:schemeClr val="bg1"/>
              </a:solidFill>
            </a:endParaRPr>
          </a:p>
          <a:p>
            <a:endParaRPr lang="da-DK" sz="1400" dirty="0" smtClean="0">
              <a:solidFill>
                <a:schemeClr val="bg1"/>
              </a:solidFill>
            </a:endParaRPr>
          </a:p>
          <a:p>
            <a:r>
              <a:rPr lang="da-DK" sz="1600" b="1" dirty="0" smtClean="0">
                <a:solidFill>
                  <a:schemeClr val="bg1"/>
                </a:solidFill>
              </a:rPr>
              <a:t>Det giver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>
                <a:solidFill>
                  <a:schemeClr val="bg1"/>
                </a:solidFill>
              </a:rPr>
              <a:t>Giver studerende udsyn til samfundet og kan tænke i helheder</a:t>
            </a:r>
          </a:p>
          <a:p>
            <a:pPr marL="171450" lvl="1" indent="-171450">
              <a:buClrTx/>
            </a:pPr>
            <a:r>
              <a:rPr lang="da-DK" sz="1400" dirty="0">
                <a:solidFill>
                  <a:schemeClr val="bg1"/>
                </a:solidFill>
              </a:rPr>
              <a:t>Skabe forudsætninger for CBS’ studenterliv for de næste 50 års ledere og medarbejdere i erhvervslivet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>
                <a:solidFill>
                  <a:schemeClr val="bg1"/>
                </a:solidFill>
              </a:rPr>
              <a:t>Skaber værdi for CBS og samfundet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>
                <a:solidFill>
                  <a:schemeClr val="bg1"/>
                </a:solidFill>
              </a:rPr>
              <a:t>Sikre at studerende kan mere end blot pensum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a-DK" sz="1400" dirty="0">
                <a:solidFill>
                  <a:schemeClr val="bg1"/>
                </a:solidFill>
              </a:rPr>
              <a:t>Fostrer innovation og </a:t>
            </a:r>
            <a:r>
              <a:rPr lang="da-DK" sz="1400" dirty="0" smtClean="0">
                <a:solidFill>
                  <a:schemeClr val="bg1"/>
                </a:solidFill>
              </a:rPr>
              <a:t>entreprenørskab</a:t>
            </a:r>
            <a:endParaRPr lang="da-DK" sz="1200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880992" y="2008704"/>
            <a:ext cx="4680520" cy="3357949"/>
            <a:chOff x="4112640" y="2441671"/>
            <a:chExt cx="5493014" cy="3890487"/>
          </a:xfrm>
        </p:grpSpPr>
        <p:pic>
          <p:nvPicPr>
            <p:cNvPr id="7" name="Picture 19" descr="http://upload.wikimedia.org/wikipedia/commons/0/0f/AIESE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12641" y="4001878"/>
              <a:ext cx="1867709" cy="1081306"/>
            </a:xfrm>
            <a:prstGeom prst="rect">
              <a:avLst/>
            </a:prstGeom>
            <a:noFill/>
          </p:spPr>
        </p:pic>
        <p:pic>
          <p:nvPicPr>
            <p:cNvPr id="8" name="Picture 17" descr="CBSLif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12641" y="4782132"/>
              <a:ext cx="2112301" cy="649533"/>
            </a:xfrm>
            <a:prstGeom prst="rect">
              <a:avLst/>
            </a:prstGeom>
            <a:noFill/>
          </p:spPr>
        </p:pic>
        <p:pic>
          <p:nvPicPr>
            <p:cNvPr id="9" name="Picture 2" descr="http://cbsobserver.dk/sites/default/files/styles/colorbox_fullscreen/public/nyhedsbilleder/DSC_4932.jpg"/>
            <p:cNvPicPr>
              <a:picLocks noChangeAspect="1" noChangeArrowheads="1"/>
            </p:cNvPicPr>
            <p:nvPr/>
          </p:nvPicPr>
          <p:blipFill>
            <a:blip r:embed="rId4" cstate="print"/>
            <a:srcRect l="18327" t="13844" r="38147"/>
            <a:stretch>
              <a:fillRect/>
            </a:stretch>
          </p:blipFill>
          <p:spPr bwMode="auto">
            <a:xfrm>
              <a:off x="7856680" y="4103459"/>
              <a:ext cx="1037970" cy="1158014"/>
            </a:xfrm>
            <a:prstGeom prst="rect">
              <a:avLst/>
            </a:prstGeom>
            <a:noFill/>
          </p:spPr>
        </p:pic>
        <p:pic>
          <p:nvPicPr>
            <p:cNvPr id="10" name="Picture 2" descr="https://fbcdn-sphotos-h-a.akamaihd.net/hphotos-ak-snc7/319226_298962943448512_532087723_n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98554" y="4002492"/>
              <a:ext cx="1018163" cy="1292479"/>
            </a:xfrm>
            <a:prstGeom prst="rect">
              <a:avLst/>
            </a:prstGeom>
            <a:noFill/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855537" y="5181351"/>
              <a:ext cx="1806905" cy="1142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5" descr="https://fbcdn-sphotos-b-a.akamaihd.net/hphotos-ak-snc6/199540_135300683207721_5269968_n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655119" y="3480550"/>
              <a:ext cx="950535" cy="2851608"/>
            </a:xfrm>
            <a:prstGeom prst="rect">
              <a:avLst/>
            </a:prstGeom>
            <a:noFill/>
          </p:spPr>
        </p:pic>
        <p:sp>
          <p:nvSpPr>
            <p:cNvPr id="13" name="AutoShape 7" descr="https://sites.google.com/site/choircbs/gkeylogo_frontpage-small.gif"/>
            <p:cNvSpPr>
              <a:spLocks noChangeAspect="1" noChangeArrowheads="1"/>
            </p:cNvSpPr>
            <p:nvPr/>
          </p:nvSpPr>
          <p:spPr bwMode="auto">
            <a:xfrm>
              <a:off x="4198893" y="2441671"/>
              <a:ext cx="168984" cy="16898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1000"/>
            </a:p>
          </p:txBody>
        </p:sp>
        <p:sp>
          <p:nvSpPr>
            <p:cNvPr id="14" name="AutoShape 9" descr="https://sites.google.com/site/choircbs/gkeylogo_frontpage-small.gif"/>
            <p:cNvSpPr>
              <a:spLocks noChangeAspect="1" noChangeArrowheads="1"/>
            </p:cNvSpPr>
            <p:nvPr/>
          </p:nvSpPr>
          <p:spPr bwMode="auto">
            <a:xfrm>
              <a:off x="4198893" y="2441671"/>
              <a:ext cx="168984" cy="16898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1000"/>
            </a:p>
          </p:txBody>
        </p:sp>
        <p:sp>
          <p:nvSpPr>
            <p:cNvPr id="15" name="AutoShape 11" descr="https://sites.google.com/site/choircbs/gkeylogo_frontpage-small.gif"/>
            <p:cNvSpPr>
              <a:spLocks noChangeAspect="1" noChangeArrowheads="1"/>
            </p:cNvSpPr>
            <p:nvPr/>
          </p:nvSpPr>
          <p:spPr bwMode="auto">
            <a:xfrm>
              <a:off x="4198893" y="2441671"/>
              <a:ext cx="168984" cy="16898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1000"/>
            </a:p>
          </p:txBody>
        </p:sp>
        <p:sp>
          <p:nvSpPr>
            <p:cNvPr id="16" name="AutoShape 13" descr="https://sites.google.com/site/choircbs/gkeylogo_frontpage-small.gif"/>
            <p:cNvSpPr>
              <a:spLocks noChangeAspect="1" noChangeArrowheads="1"/>
            </p:cNvSpPr>
            <p:nvPr/>
          </p:nvSpPr>
          <p:spPr bwMode="auto">
            <a:xfrm>
              <a:off x="4198893" y="2441671"/>
              <a:ext cx="168984" cy="16898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1000"/>
            </a:p>
          </p:txBody>
        </p:sp>
        <p:sp>
          <p:nvSpPr>
            <p:cNvPr id="17" name="AutoShape 15" descr="https://sites.google.com/site/choircbs/gkeylogo_frontpage-small.gif"/>
            <p:cNvSpPr>
              <a:spLocks noChangeAspect="1" noChangeArrowheads="1"/>
            </p:cNvSpPr>
            <p:nvPr/>
          </p:nvSpPr>
          <p:spPr bwMode="auto">
            <a:xfrm>
              <a:off x="4198893" y="2441671"/>
              <a:ext cx="168984" cy="16898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sz="10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154308" y="5700171"/>
              <a:ext cx="232948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a-DK" sz="1100" b="1" smtClean="0"/>
                <a:t>Multiethnic Student Association</a:t>
              </a:r>
              <a:endParaRPr lang="da-DK" sz="1100" b="1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191852" y="6019382"/>
              <a:ext cx="270638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sz="1100" b="1" smtClean="0"/>
                <a:t>International Student Guides</a:t>
              </a:r>
              <a:endParaRPr lang="da-DK" sz="11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12641" y="5380960"/>
              <a:ext cx="233269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a-DK" sz="1100" b="1" smtClean="0"/>
                <a:t>International Week Copenhagen</a:t>
              </a:r>
              <a:endParaRPr lang="da-DK" sz="1100" b="1" dirty="0"/>
            </a:p>
          </p:txBody>
        </p:sp>
        <p:pic>
          <p:nvPicPr>
            <p:cNvPr id="21" name="Picture 20" descr="http://360students.dk/wp-content/themes/three_sixty/images/logo.png"/>
            <p:cNvPicPr>
              <a:picLocks noChangeAspect="1" noChangeArrowheads="1"/>
            </p:cNvPicPr>
            <p:nvPr/>
          </p:nvPicPr>
          <p:blipFill>
            <a:blip r:embed="rId8" cstate="print"/>
            <a:srcRect t="50920"/>
            <a:stretch>
              <a:fillRect/>
            </a:stretch>
          </p:blipFill>
          <p:spPr bwMode="auto">
            <a:xfrm>
              <a:off x="4112641" y="3824005"/>
              <a:ext cx="1867709" cy="353721"/>
            </a:xfrm>
            <a:prstGeom prst="rect">
              <a:avLst/>
            </a:prstGeom>
            <a:noFill/>
          </p:spPr>
        </p:pic>
        <p:pic>
          <p:nvPicPr>
            <p:cNvPr id="22" name="Picture 23" descr="http://www.180degreesconsulting.org/wp-content/themes/arras-theme/images/bg/images/leaderboard.jpg"/>
            <p:cNvPicPr>
              <a:picLocks noChangeAspect="1" noChangeArrowheads="1"/>
            </p:cNvPicPr>
            <p:nvPr/>
          </p:nvPicPr>
          <p:blipFill>
            <a:blip r:embed="rId9" cstate="print"/>
            <a:srcRect l="5225" t="25699" r="73658" b="16477"/>
            <a:stretch>
              <a:fillRect/>
            </a:stretch>
          </p:blipFill>
          <p:spPr bwMode="auto">
            <a:xfrm>
              <a:off x="5900505" y="3697377"/>
              <a:ext cx="1078332" cy="1164598"/>
            </a:xfrm>
            <a:prstGeom prst="rect">
              <a:avLst/>
            </a:prstGeom>
            <a:noFill/>
          </p:spPr>
        </p:pic>
        <p:pic>
          <p:nvPicPr>
            <p:cNvPr id="23" name="Picture 29" descr="http://www.casecompetition.com/files/images/logos/casecompetition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635605" y="2521763"/>
              <a:ext cx="969018" cy="866502"/>
            </a:xfrm>
            <a:prstGeom prst="rect">
              <a:avLst/>
            </a:prstGeom>
            <a:noFill/>
          </p:spPr>
        </p:pic>
        <p:pic>
          <p:nvPicPr>
            <p:cNvPr id="24" name="Picture 31" descr="cphmcc.com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098163" y="2905800"/>
              <a:ext cx="1637033" cy="512233"/>
            </a:xfrm>
            <a:prstGeom prst="rect">
              <a:avLst/>
            </a:prstGeom>
            <a:noFill/>
          </p:spPr>
        </p:pic>
        <p:pic>
          <p:nvPicPr>
            <p:cNvPr id="25" name="Picture 33" descr="http://www.financelab.dk/wp-content/themes/finance_lab/images/logo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098163" y="3384864"/>
              <a:ext cx="1304346" cy="195388"/>
            </a:xfrm>
            <a:prstGeom prst="rect">
              <a:avLst/>
            </a:prstGeom>
            <a:noFill/>
          </p:spPr>
        </p:pic>
        <p:pic>
          <p:nvPicPr>
            <p:cNvPr id="26" name="Picture 35" descr="http://www.marketinglab.dk/wp-content/themes/13/images/header.jpg"/>
            <p:cNvPicPr>
              <a:picLocks noChangeAspect="1" noChangeArrowheads="1"/>
            </p:cNvPicPr>
            <p:nvPr/>
          </p:nvPicPr>
          <p:blipFill>
            <a:blip r:embed="rId13" cstate="print"/>
            <a:srcRect r="52160" b="27688"/>
            <a:stretch>
              <a:fillRect/>
            </a:stretch>
          </p:blipFill>
          <p:spPr bwMode="auto">
            <a:xfrm>
              <a:off x="6659022" y="2521763"/>
              <a:ext cx="1995781" cy="439141"/>
            </a:xfrm>
            <a:prstGeom prst="rect">
              <a:avLst/>
            </a:prstGeom>
            <a:noFill/>
          </p:spPr>
        </p:pic>
        <p:pic>
          <p:nvPicPr>
            <p:cNvPr id="27" name="Picture 37" descr="Venture Cup"/>
            <p:cNvPicPr>
              <a:picLocks noChangeAspect="1" noChangeArrowheads="1"/>
            </p:cNvPicPr>
            <p:nvPr/>
          </p:nvPicPr>
          <p:blipFill>
            <a:blip r:embed="rId14" cstate="print"/>
            <a:srcRect l="3780" r="81100"/>
            <a:stretch>
              <a:fillRect/>
            </a:stretch>
          </p:blipFill>
          <p:spPr bwMode="auto">
            <a:xfrm>
              <a:off x="4112640" y="3065680"/>
              <a:ext cx="643657" cy="638559"/>
            </a:xfrm>
            <a:prstGeom prst="rect">
              <a:avLst/>
            </a:prstGeom>
            <a:noFill/>
          </p:spPr>
        </p:pic>
        <p:pic>
          <p:nvPicPr>
            <p:cNvPr id="28" name="Picture 39" descr="log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662719" y="3065680"/>
              <a:ext cx="1837702" cy="617848"/>
            </a:xfrm>
            <a:prstGeom prst="rect">
              <a:avLst/>
            </a:prstGeom>
            <a:noFill/>
          </p:spPr>
        </p:pic>
        <p:pic>
          <p:nvPicPr>
            <p:cNvPr id="29" name="Picture 41" descr="Good companies have good accounting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581570" y="2896696"/>
              <a:ext cx="1235696" cy="337968"/>
            </a:xfrm>
            <a:prstGeom prst="rect">
              <a:avLst/>
            </a:prstGeom>
            <a:noFill/>
          </p:spPr>
        </p:pic>
        <p:pic>
          <p:nvPicPr>
            <p:cNvPr id="30" name="Picture 43" descr="http://cse.cbs.dk/wp-content/themes/cselab/graphics/frontpage-cse-logo.pn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264022" y="2626498"/>
              <a:ext cx="1955707" cy="322787"/>
            </a:xfrm>
            <a:prstGeom prst="rect">
              <a:avLst/>
            </a:prstGeom>
            <a:noFill/>
          </p:spPr>
        </p:pic>
        <p:sp>
          <p:nvSpPr>
            <p:cNvPr id="31" name="Rectangle 30"/>
            <p:cNvSpPr/>
            <p:nvPr/>
          </p:nvSpPr>
          <p:spPr>
            <a:xfrm>
              <a:off x="6941806" y="3664317"/>
              <a:ext cx="143385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sz="1600" b="1" smtClean="0"/>
                <a:t>CBS Sport</a:t>
              </a:r>
              <a:endParaRPr lang="da-DK" sz="1600" b="1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936524" y="4475954"/>
              <a:ext cx="6786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a-DK" sz="1600" b="1" smtClean="0">
                  <a:solidFill>
                    <a:schemeClr val="bg1"/>
                  </a:solidFill>
                </a:rPr>
                <a:t>CBS</a:t>
              </a:r>
              <a:br>
                <a:rPr lang="da-DK" sz="1600" b="1" smtClean="0">
                  <a:solidFill>
                    <a:schemeClr val="bg1"/>
                  </a:solidFill>
                </a:rPr>
              </a:br>
              <a:r>
                <a:rPr lang="da-DK" sz="1600" b="1" smtClean="0">
                  <a:solidFill>
                    <a:schemeClr val="bg1"/>
                  </a:solidFill>
                </a:rPr>
                <a:t>Jam</a:t>
              </a:r>
              <a:endParaRPr lang="da-DK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Freeform 22"/>
          <p:cNvSpPr>
            <a:spLocks/>
          </p:cNvSpPr>
          <p:nvPr/>
        </p:nvSpPr>
        <p:spPr bwMode="auto">
          <a:xfrm>
            <a:off x="4448944" y="3328110"/>
            <a:ext cx="179388" cy="719137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609" y="454"/>
              </a:cxn>
              <a:cxn ang="0">
                <a:pos x="0" y="909"/>
              </a:cxn>
            </a:cxnLst>
            <a:rect l="0" t="0" r="r" b="b"/>
            <a:pathLst>
              <a:path w="609" h="909">
                <a:moveTo>
                  <a:pt x="3" y="0"/>
                </a:moveTo>
                <a:lnTo>
                  <a:pt x="609" y="454"/>
                </a:lnTo>
                <a:lnTo>
                  <a:pt x="0" y="909"/>
                </a:lnTo>
              </a:path>
            </a:pathLst>
          </a:custGeom>
          <a:noFill/>
          <a:ln w="28575" cmpd="sng">
            <a:solidFill>
              <a:schemeClr val="accent4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ts val="600"/>
              </a:spcBef>
              <a:spcAft>
                <a:spcPct val="0"/>
              </a:spcAft>
            </a:pPr>
            <a:endParaRPr lang="da-DK" sz="12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54226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asis_UK">
  <a:themeElements>
    <a:clrScheme name="CBS CM IT Intro 2012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D3DFEF"/>
      </a:accent1>
      <a:accent2>
        <a:srgbClr val="A8BFDF"/>
      </a:accent2>
      <a:accent3>
        <a:srgbClr val="7C9FCF"/>
      </a:accent3>
      <a:accent4>
        <a:srgbClr val="39639D"/>
      </a:accent4>
      <a:accent5>
        <a:srgbClr val="FF8119"/>
      </a:accent5>
      <a:accent6>
        <a:srgbClr val="A3171E"/>
      </a:accent6>
      <a:hlink>
        <a:srgbClr val="FF8119"/>
      </a:hlink>
      <a:folHlink>
        <a:srgbClr val="FF8119"/>
      </a:folHlink>
    </a:clrScheme>
    <a:fontScheme name="Implement Consulting Grou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noFill/>
        </a:ln>
      </a:spPr>
      <a:bodyPr rtlCol="0" anchor="ctr"/>
      <a:lstStyle>
        <a:defPPr>
          <a:defRPr dirty="0" err="1" smtClean="0">
            <a:solidFill>
              <a:schemeClr val="accent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dirty="0" smtClean="0">
            <a:solidFill>
              <a:srgbClr val="342F2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Basis_UK">
  <a:themeElements>
    <a:clrScheme name="CBS CM IT Intro 2012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D3DFEF"/>
      </a:accent1>
      <a:accent2>
        <a:srgbClr val="A8BFDF"/>
      </a:accent2>
      <a:accent3>
        <a:srgbClr val="7C9FCF"/>
      </a:accent3>
      <a:accent4>
        <a:srgbClr val="39639D"/>
      </a:accent4>
      <a:accent5>
        <a:srgbClr val="FF8119"/>
      </a:accent5>
      <a:accent6>
        <a:srgbClr val="A3171E"/>
      </a:accent6>
      <a:hlink>
        <a:srgbClr val="FF8119"/>
      </a:hlink>
      <a:folHlink>
        <a:srgbClr val="FF8119"/>
      </a:folHlink>
    </a:clrScheme>
    <a:fontScheme name="Implement Consulting Grou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9525">
          <a:noFill/>
        </a:ln>
      </a:spPr>
      <a:bodyPr rtlCol="0" anchor="ctr"/>
      <a:lstStyle>
        <a:defPPr>
          <a:defRPr dirty="0" err="1" smtClean="0">
            <a:solidFill>
              <a:schemeClr val="accent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dirty="0" smtClean="0">
            <a:solidFill>
              <a:srgbClr val="342F2B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Basis_UK</Template>
  <TotalTime>175</TotalTime>
  <Words>596</Words>
  <Application>Microsoft Macintosh PowerPoint</Application>
  <PresentationFormat>A4 Paper (210x297 mm)</PresentationFormat>
  <Paragraphs>110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Basis_UK</vt:lpstr>
      <vt:lpstr>1_Basis_UK</vt:lpstr>
      <vt:lpstr>Visionen for CBS Student House</vt:lpstr>
      <vt:lpstr>CBS står overfor fire store udfordringer på kort sigt</vt:lpstr>
      <vt:lpstr>… og store strukturelle udfordringer for at realisere den fælles vision for et Business Universitet i international topklasse</vt:lpstr>
      <vt:lpstr>CBS har et højkvalitet bycampus i en tæt bebygget metropol  med begrænset mulighed for udvidelse</vt:lpstr>
      <vt:lpstr>Det campus studerende oplever i dag svarer ikke  til et universitet i international topklasse</vt:lpstr>
      <vt:lpstr>Politigården har en ideel placering  tæt på det eksisterende Solbjerg Campus</vt:lpstr>
      <vt:lpstr>Politigården er det oplagte studenterhus for CBS</vt:lpstr>
      <vt:lpstr>International Student House - The home away from home</vt:lpstr>
      <vt:lpstr>Studenterhuset kan blive det første skridt til  et campus med de studerende i centrum</vt:lpstr>
      <vt:lpstr>Et universitet i verdensklasse er meget mere end undervisning</vt:lpstr>
    </vt:vector>
  </TitlesOfParts>
  <Company>Implement Consulting Group P/S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cre</dc:creator>
  <cp:lastModifiedBy>anne marie larsen</cp:lastModifiedBy>
  <cp:revision>299</cp:revision>
  <dcterms:created xsi:type="dcterms:W3CDTF">2012-08-29T11:47:39Z</dcterms:created>
  <dcterms:modified xsi:type="dcterms:W3CDTF">2013-04-11T09:20:46Z</dcterms:modified>
</cp:coreProperties>
</file>